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8"/>
  </p:notesMasterIdLst>
  <p:sldIdLst>
    <p:sldId id="257" r:id="rId2"/>
    <p:sldId id="309" r:id="rId3"/>
    <p:sldId id="310" r:id="rId4"/>
    <p:sldId id="311" r:id="rId5"/>
    <p:sldId id="283" r:id="rId6"/>
    <p:sldId id="288" r:id="rId7"/>
    <p:sldId id="295" r:id="rId8"/>
    <p:sldId id="281" r:id="rId9"/>
    <p:sldId id="301" r:id="rId10"/>
    <p:sldId id="300" r:id="rId11"/>
    <p:sldId id="286" r:id="rId12"/>
    <p:sldId id="317" r:id="rId13"/>
    <p:sldId id="315" r:id="rId14"/>
    <p:sldId id="285" r:id="rId15"/>
    <p:sldId id="296" r:id="rId16"/>
    <p:sldId id="284" r:id="rId17"/>
    <p:sldId id="314" r:id="rId18"/>
    <p:sldId id="305" r:id="rId19"/>
    <p:sldId id="306" r:id="rId20"/>
    <p:sldId id="287" r:id="rId21"/>
    <p:sldId id="290" r:id="rId22"/>
    <p:sldId id="291" r:id="rId23"/>
    <p:sldId id="297" r:id="rId24"/>
    <p:sldId id="289" r:id="rId25"/>
    <p:sldId id="299" r:id="rId26"/>
    <p:sldId id="312" r:id="rId27"/>
  </p:sldIdLst>
  <p:sldSz cx="12192000" cy="6858000"/>
  <p:notesSz cx="6858000" cy="91440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313" autoAdjust="0"/>
    <p:restoredTop sz="94660"/>
  </p:normalViewPr>
  <p:slideViewPr>
    <p:cSldViewPr snapToGrid="0">
      <p:cViewPr varScale="1">
        <p:scale>
          <a:sx n="76" d="100"/>
          <a:sy n="76" d="100"/>
        </p:scale>
        <p:origin x="902" y="53"/>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076EDF5-3602-4FBF-B362-CE6A44B2C013}" type="datetimeFigureOut">
              <a:rPr lang="da-DK" smtClean="0"/>
              <a:t>12-10-2026</a:t>
            </a:fld>
            <a:endParaRPr lang="da-DK"/>
          </a:p>
        </p:txBody>
      </p:sp>
      <p:sp>
        <p:nvSpPr>
          <p:cNvPr id="4" name="Pladsholder til slidebille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6" name="Pladsholder til sidefod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a-DK"/>
          </a:p>
        </p:txBody>
      </p:sp>
      <p:sp>
        <p:nvSpPr>
          <p:cNvPr id="7" name="Pladsholder til sli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C04F2B3-0B49-452A-821E-E87F65B94582}" type="slidenum">
              <a:rPr lang="da-DK" smtClean="0"/>
              <a:t>‹nr.›</a:t>
            </a:fld>
            <a:endParaRPr lang="da-DK"/>
          </a:p>
        </p:txBody>
      </p:sp>
    </p:spTree>
    <p:extLst>
      <p:ext uri="{BB962C8B-B14F-4D97-AF65-F5344CB8AC3E}">
        <p14:creationId xmlns:p14="http://schemas.microsoft.com/office/powerpoint/2010/main" val="204705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AC04F2B3-0B49-452A-821E-E87F65B94582}" type="slidenum">
              <a:rPr lang="da-DK" smtClean="0"/>
              <a:t>8</a:t>
            </a:fld>
            <a:endParaRPr lang="da-DK"/>
          </a:p>
        </p:txBody>
      </p:sp>
    </p:spTree>
    <p:extLst>
      <p:ext uri="{BB962C8B-B14F-4D97-AF65-F5344CB8AC3E}">
        <p14:creationId xmlns:p14="http://schemas.microsoft.com/office/powerpoint/2010/main" val="43539500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F42A46-FDC8-643A-7B87-11467BAADA01}"/>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0DB55848-0714-66D5-5844-624871C73B26}"/>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F6DA2F5F-EE00-995A-1708-A1B5FB57EC11}"/>
              </a:ext>
            </a:extLst>
          </p:cNvPr>
          <p:cNvSpPr>
            <a:spLocks noGrp="1"/>
          </p:cNvSpPr>
          <p:nvPr>
            <p:ph type="body" idx="1"/>
          </p:nvPr>
        </p:nvSpPr>
        <p:spPr/>
        <p:txBody>
          <a:bodyPr/>
          <a:lstStyle/>
          <a:p>
            <a:endParaRPr lang="da-DK" dirty="0"/>
          </a:p>
        </p:txBody>
      </p:sp>
      <p:sp>
        <p:nvSpPr>
          <p:cNvPr id="4" name="Pladsholder til slidenummer 3">
            <a:extLst>
              <a:ext uri="{FF2B5EF4-FFF2-40B4-BE49-F238E27FC236}">
                <a16:creationId xmlns:a16="http://schemas.microsoft.com/office/drawing/2014/main" id="{EF24B1CE-FE02-CA0D-031C-7740F0E0D415}"/>
              </a:ext>
            </a:extLst>
          </p:cNvPr>
          <p:cNvSpPr>
            <a:spLocks noGrp="1"/>
          </p:cNvSpPr>
          <p:nvPr>
            <p:ph type="sldNum" sz="quarter" idx="5"/>
          </p:nvPr>
        </p:nvSpPr>
        <p:spPr/>
        <p:txBody>
          <a:bodyPr/>
          <a:lstStyle/>
          <a:p>
            <a:fld id="{AC04F2B3-0B49-452A-821E-E87F65B94582}" type="slidenum">
              <a:rPr lang="da-DK" smtClean="0"/>
              <a:t>9</a:t>
            </a:fld>
            <a:endParaRPr lang="da-DK"/>
          </a:p>
        </p:txBody>
      </p:sp>
    </p:spTree>
    <p:extLst>
      <p:ext uri="{BB962C8B-B14F-4D97-AF65-F5344CB8AC3E}">
        <p14:creationId xmlns:p14="http://schemas.microsoft.com/office/powerpoint/2010/main" val="22272484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FDC6393-1E61-1005-CCA8-A186E05ACFE9}"/>
              </a:ext>
            </a:extLst>
          </p:cNvPr>
          <p:cNvSpPr>
            <a:spLocks noGrp="1"/>
          </p:cNvSpPr>
          <p:nvPr>
            <p:ph type="ctrTitle"/>
          </p:nvPr>
        </p:nvSpPr>
        <p:spPr>
          <a:xfrm>
            <a:off x="1524000" y="1122363"/>
            <a:ext cx="9144000" cy="2387600"/>
          </a:xfrm>
        </p:spPr>
        <p:txBody>
          <a:bodyPr anchor="b"/>
          <a:lstStyle>
            <a:lvl1pPr algn="ctr">
              <a:defRPr sz="6000"/>
            </a:lvl1pPr>
          </a:lstStyle>
          <a:p>
            <a:r>
              <a:rPr lang="da-DK"/>
              <a:t>Klik for at redigere titeltypografien i masteren</a:t>
            </a:r>
          </a:p>
        </p:txBody>
      </p:sp>
      <p:sp>
        <p:nvSpPr>
          <p:cNvPr id="3" name="Undertitel 2">
            <a:extLst>
              <a:ext uri="{FF2B5EF4-FFF2-40B4-BE49-F238E27FC236}">
                <a16:creationId xmlns:a16="http://schemas.microsoft.com/office/drawing/2014/main" id="{4CC3F06C-C997-A198-5106-81F560E245F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p>
        </p:txBody>
      </p:sp>
      <p:sp>
        <p:nvSpPr>
          <p:cNvPr id="4" name="Pladsholder til dato 3">
            <a:extLst>
              <a:ext uri="{FF2B5EF4-FFF2-40B4-BE49-F238E27FC236}">
                <a16:creationId xmlns:a16="http://schemas.microsoft.com/office/drawing/2014/main" id="{D6C013AB-3AB9-A3D3-2597-DF260B2013F8}"/>
              </a:ext>
            </a:extLst>
          </p:cNvPr>
          <p:cNvSpPr>
            <a:spLocks noGrp="1"/>
          </p:cNvSpPr>
          <p:nvPr>
            <p:ph type="dt" sz="half" idx="10"/>
          </p:nvPr>
        </p:nvSpPr>
        <p:spPr/>
        <p:txBody>
          <a:bodyPr/>
          <a:lstStyle/>
          <a:p>
            <a:fld id="{BA272DBC-8174-46F1-A3AA-FF37E40B2A53}" type="datetimeFigureOut">
              <a:rPr lang="da-DK" smtClean="0"/>
              <a:t>12-10-2026</a:t>
            </a:fld>
            <a:endParaRPr lang="da-DK"/>
          </a:p>
        </p:txBody>
      </p:sp>
      <p:sp>
        <p:nvSpPr>
          <p:cNvPr id="5" name="Pladsholder til sidefod 4">
            <a:extLst>
              <a:ext uri="{FF2B5EF4-FFF2-40B4-BE49-F238E27FC236}">
                <a16:creationId xmlns:a16="http://schemas.microsoft.com/office/drawing/2014/main" id="{48840C34-F1F6-86F2-5D57-D9B4640B307C}"/>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08606706-112B-D9B2-49E6-93DA35396327}"/>
              </a:ext>
            </a:extLst>
          </p:cNvPr>
          <p:cNvSpPr>
            <a:spLocks noGrp="1"/>
          </p:cNvSpPr>
          <p:nvPr>
            <p:ph type="sldNum" sz="quarter" idx="12"/>
          </p:nvPr>
        </p:nvSpPr>
        <p:spPr/>
        <p:txBody>
          <a:bodyPr/>
          <a:lstStyle/>
          <a:p>
            <a:fld id="{1075AAFD-BE27-48F7-BFF3-6F132DFE02B6}" type="slidenum">
              <a:rPr lang="da-DK" smtClean="0"/>
              <a:t>‹nr.›</a:t>
            </a:fld>
            <a:endParaRPr lang="da-DK"/>
          </a:p>
        </p:txBody>
      </p:sp>
    </p:spTree>
    <p:extLst>
      <p:ext uri="{BB962C8B-B14F-4D97-AF65-F5344CB8AC3E}">
        <p14:creationId xmlns:p14="http://schemas.microsoft.com/office/powerpoint/2010/main" val="23766505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6C3BA65-F3CE-E417-1770-3C615A6AAF5B}"/>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E133B107-4060-B643-A5A6-67DAB9D45188}"/>
              </a:ext>
            </a:extLst>
          </p:cNvPr>
          <p:cNvSpPr>
            <a:spLocks noGrp="1"/>
          </p:cNvSpPr>
          <p:nvPr>
            <p:ph idx="1"/>
          </p:nvPr>
        </p:nvSpPr>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E3FE08D1-272D-16C4-114D-1A5870221ED5}"/>
              </a:ext>
            </a:extLst>
          </p:cNvPr>
          <p:cNvSpPr>
            <a:spLocks noGrp="1"/>
          </p:cNvSpPr>
          <p:nvPr>
            <p:ph type="dt" sz="half" idx="10"/>
          </p:nvPr>
        </p:nvSpPr>
        <p:spPr/>
        <p:txBody>
          <a:bodyPr/>
          <a:lstStyle/>
          <a:p>
            <a:fld id="{BA272DBC-8174-46F1-A3AA-FF37E40B2A53}" type="datetimeFigureOut">
              <a:rPr lang="da-DK" smtClean="0"/>
              <a:t>12-10-2026</a:t>
            </a:fld>
            <a:endParaRPr lang="da-DK"/>
          </a:p>
        </p:txBody>
      </p:sp>
      <p:sp>
        <p:nvSpPr>
          <p:cNvPr id="5" name="Pladsholder til sidefod 4">
            <a:extLst>
              <a:ext uri="{FF2B5EF4-FFF2-40B4-BE49-F238E27FC236}">
                <a16:creationId xmlns:a16="http://schemas.microsoft.com/office/drawing/2014/main" id="{E282B78C-705E-C7A4-CB17-27233BFE206B}"/>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2AB2156B-46E2-1AAC-0018-AC7936EAB40B}"/>
              </a:ext>
            </a:extLst>
          </p:cNvPr>
          <p:cNvSpPr>
            <a:spLocks noGrp="1"/>
          </p:cNvSpPr>
          <p:nvPr>
            <p:ph type="sldNum" sz="quarter" idx="12"/>
          </p:nvPr>
        </p:nvSpPr>
        <p:spPr/>
        <p:txBody>
          <a:bodyPr/>
          <a:lstStyle/>
          <a:p>
            <a:fld id="{1075AAFD-BE27-48F7-BFF3-6F132DFE02B6}" type="slidenum">
              <a:rPr lang="da-DK" smtClean="0"/>
              <a:t>‹nr.›</a:t>
            </a:fld>
            <a:endParaRPr lang="da-DK"/>
          </a:p>
        </p:txBody>
      </p:sp>
    </p:spTree>
    <p:extLst>
      <p:ext uri="{BB962C8B-B14F-4D97-AF65-F5344CB8AC3E}">
        <p14:creationId xmlns:p14="http://schemas.microsoft.com/office/powerpoint/2010/main" val="17724104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1F227ED-ACEE-81EC-26EB-4D191C622DD3}"/>
              </a:ext>
            </a:extLst>
          </p:cNvPr>
          <p:cNvSpPr>
            <a:spLocks noGrp="1"/>
          </p:cNvSpPr>
          <p:nvPr>
            <p:ph type="title"/>
          </p:nvPr>
        </p:nvSpPr>
        <p:spPr>
          <a:xfrm>
            <a:off x="831850" y="1709738"/>
            <a:ext cx="10515600" cy="2852737"/>
          </a:xfrm>
        </p:spPr>
        <p:txBody>
          <a:bodyPr anchor="b"/>
          <a:lstStyle>
            <a:lvl1pPr>
              <a:defRPr sz="6000"/>
            </a:lvl1pPr>
          </a:lstStyle>
          <a:p>
            <a:r>
              <a:rPr lang="da-DK"/>
              <a:t>Klik for at redigere titeltypografien i masteren</a:t>
            </a:r>
          </a:p>
        </p:txBody>
      </p:sp>
      <p:sp>
        <p:nvSpPr>
          <p:cNvPr id="3" name="Pladsholder til tekst 2">
            <a:extLst>
              <a:ext uri="{FF2B5EF4-FFF2-40B4-BE49-F238E27FC236}">
                <a16:creationId xmlns:a16="http://schemas.microsoft.com/office/drawing/2014/main" id="{591569C2-D07A-ED47-0440-38F774A2B86F}"/>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da-DK"/>
              <a:t>Klik for at redigere teksttypografierne i masteren</a:t>
            </a:r>
          </a:p>
        </p:txBody>
      </p:sp>
      <p:sp>
        <p:nvSpPr>
          <p:cNvPr id="4" name="Pladsholder til dato 3">
            <a:extLst>
              <a:ext uri="{FF2B5EF4-FFF2-40B4-BE49-F238E27FC236}">
                <a16:creationId xmlns:a16="http://schemas.microsoft.com/office/drawing/2014/main" id="{6EB0E3B6-1F29-6FC5-87AA-B177D649FB8F}"/>
              </a:ext>
            </a:extLst>
          </p:cNvPr>
          <p:cNvSpPr>
            <a:spLocks noGrp="1"/>
          </p:cNvSpPr>
          <p:nvPr>
            <p:ph type="dt" sz="half" idx="10"/>
          </p:nvPr>
        </p:nvSpPr>
        <p:spPr/>
        <p:txBody>
          <a:bodyPr/>
          <a:lstStyle/>
          <a:p>
            <a:fld id="{BA272DBC-8174-46F1-A3AA-FF37E40B2A53}" type="datetimeFigureOut">
              <a:rPr lang="da-DK" smtClean="0"/>
              <a:t>12-10-2026</a:t>
            </a:fld>
            <a:endParaRPr lang="da-DK"/>
          </a:p>
        </p:txBody>
      </p:sp>
      <p:sp>
        <p:nvSpPr>
          <p:cNvPr id="5" name="Pladsholder til sidefod 4">
            <a:extLst>
              <a:ext uri="{FF2B5EF4-FFF2-40B4-BE49-F238E27FC236}">
                <a16:creationId xmlns:a16="http://schemas.microsoft.com/office/drawing/2014/main" id="{EBC552F9-6EBD-929E-E4E8-9F3D7C4BED05}"/>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81D15EDC-4B98-CC2F-7A7F-46E4DECABC5A}"/>
              </a:ext>
            </a:extLst>
          </p:cNvPr>
          <p:cNvSpPr>
            <a:spLocks noGrp="1"/>
          </p:cNvSpPr>
          <p:nvPr>
            <p:ph type="sldNum" sz="quarter" idx="12"/>
          </p:nvPr>
        </p:nvSpPr>
        <p:spPr/>
        <p:txBody>
          <a:bodyPr/>
          <a:lstStyle/>
          <a:p>
            <a:fld id="{1075AAFD-BE27-48F7-BFF3-6F132DFE02B6}" type="slidenum">
              <a:rPr lang="da-DK" smtClean="0"/>
              <a:t>‹nr.›</a:t>
            </a:fld>
            <a:endParaRPr lang="da-DK"/>
          </a:p>
        </p:txBody>
      </p:sp>
    </p:spTree>
    <p:extLst>
      <p:ext uri="{BB962C8B-B14F-4D97-AF65-F5344CB8AC3E}">
        <p14:creationId xmlns:p14="http://schemas.microsoft.com/office/powerpoint/2010/main" val="16072521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7A7A8DE-BCC2-61C6-871E-6A49AE9DF6BF}"/>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A8A21829-BA36-5CC4-A266-8CE07710FBE9}"/>
              </a:ext>
            </a:extLst>
          </p:cNvPr>
          <p:cNvSpPr>
            <a:spLocks noGrp="1"/>
          </p:cNvSpPr>
          <p:nvPr>
            <p:ph sz="half" idx="1"/>
          </p:nvPr>
        </p:nvSpPr>
        <p:spPr>
          <a:xfrm>
            <a:off x="838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indhold 3">
            <a:extLst>
              <a:ext uri="{FF2B5EF4-FFF2-40B4-BE49-F238E27FC236}">
                <a16:creationId xmlns:a16="http://schemas.microsoft.com/office/drawing/2014/main" id="{A63F1B59-DDD3-9739-8292-FCF55A0C78C5}"/>
              </a:ext>
            </a:extLst>
          </p:cNvPr>
          <p:cNvSpPr>
            <a:spLocks noGrp="1"/>
          </p:cNvSpPr>
          <p:nvPr>
            <p:ph sz="half" idx="2"/>
          </p:nvPr>
        </p:nvSpPr>
        <p:spPr>
          <a:xfrm>
            <a:off x="6172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dato 4">
            <a:extLst>
              <a:ext uri="{FF2B5EF4-FFF2-40B4-BE49-F238E27FC236}">
                <a16:creationId xmlns:a16="http://schemas.microsoft.com/office/drawing/2014/main" id="{159C8463-6E21-0A45-F126-F4A899D631D9}"/>
              </a:ext>
            </a:extLst>
          </p:cNvPr>
          <p:cNvSpPr>
            <a:spLocks noGrp="1"/>
          </p:cNvSpPr>
          <p:nvPr>
            <p:ph type="dt" sz="half" idx="10"/>
          </p:nvPr>
        </p:nvSpPr>
        <p:spPr/>
        <p:txBody>
          <a:bodyPr/>
          <a:lstStyle/>
          <a:p>
            <a:fld id="{BA272DBC-8174-46F1-A3AA-FF37E40B2A53}" type="datetimeFigureOut">
              <a:rPr lang="da-DK" smtClean="0"/>
              <a:t>12-10-2026</a:t>
            </a:fld>
            <a:endParaRPr lang="da-DK"/>
          </a:p>
        </p:txBody>
      </p:sp>
      <p:sp>
        <p:nvSpPr>
          <p:cNvPr id="6" name="Pladsholder til sidefod 5">
            <a:extLst>
              <a:ext uri="{FF2B5EF4-FFF2-40B4-BE49-F238E27FC236}">
                <a16:creationId xmlns:a16="http://schemas.microsoft.com/office/drawing/2014/main" id="{E2C89EF0-E556-833C-161D-ACAF0DD03857}"/>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859E95F5-01B7-7459-EBAD-A684907AD2EE}"/>
              </a:ext>
            </a:extLst>
          </p:cNvPr>
          <p:cNvSpPr>
            <a:spLocks noGrp="1"/>
          </p:cNvSpPr>
          <p:nvPr>
            <p:ph type="sldNum" sz="quarter" idx="12"/>
          </p:nvPr>
        </p:nvSpPr>
        <p:spPr/>
        <p:txBody>
          <a:bodyPr/>
          <a:lstStyle/>
          <a:p>
            <a:fld id="{1075AAFD-BE27-48F7-BFF3-6F132DFE02B6}" type="slidenum">
              <a:rPr lang="da-DK" smtClean="0"/>
              <a:t>‹nr.›</a:t>
            </a:fld>
            <a:endParaRPr lang="da-DK"/>
          </a:p>
        </p:txBody>
      </p:sp>
    </p:spTree>
    <p:extLst>
      <p:ext uri="{BB962C8B-B14F-4D97-AF65-F5344CB8AC3E}">
        <p14:creationId xmlns:p14="http://schemas.microsoft.com/office/powerpoint/2010/main" val="29813791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84B0DA1-B91F-131E-BDEC-D6B78BD394EC}"/>
              </a:ext>
            </a:extLst>
          </p:cNvPr>
          <p:cNvSpPr>
            <a:spLocks noGrp="1"/>
          </p:cNvSpPr>
          <p:nvPr>
            <p:ph type="title"/>
          </p:nvPr>
        </p:nvSpPr>
        <p:spPr>
          <a:xfrm>
            <a:off x="839788" y="365125"/>
            <a:ext cx="10515600" cy="1325563"/>
          </a:xfrm>
        </p:spPr>
        <p:txBody>
          <a:bodyPr/>
          <a:lstStyle/>
          <a:p>
            <a:r>
              <a:rPr lang="da-DK"/>
              <a:t>Klik for at redigere titeltypografien i masteren</a:t>
            </a:r>
          </a:p>
        </p:txBody>
      </p:sp>
      <p:sp>
        <p:nvSpPr>
          <p:cNvPr id="3" name="Pladsholder til tekst 2">
            <a:extLst>
              <a:ext uri="{FF2B5EF4-FFF2-40B4-BE49-F238E27FC236}">
                <a16:creationId xmlns:a16="http://schemas.microsoft.com/office/drawing/2014/main" id="{BA7119A5-1C08-1348-738A-BD1314E0999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4" name="Pladsholder til indhold 3">
            <a:extLst>
              <a:ext uri="{FF2B5EF4-FFF2-40B4-BE49-F238E27FC236}">
                <a16:creationId xmlns:a16="http://schemas.microsoft.com/office/drawing/2014/main" id="{AF847424-8AE3-1591-4BF9-4DC48ED6FB05}"/>
              </a:ext>
            </a:extLst>
          </p:cNvPr>
          <p:cNvSpPr>
            <a:spLocks noGrp="1"/>
          </p:cNvSpPr>
          <p:nvPr>
            <p:ph sz="half" idx="2"/>
          </p:nvPr>
        </p:nvSpPr>
        <p:spPr>
          <a:xfrm>
            <a:off x="839788" y="2505075"/>
            <a:ext cx="5157787"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tekst 4">
            <a:extLst>
              <a:ext uri="{FF2B5EF4-FFF2-40B4-BE49-F238E27FC236}">
                <a16:creationId xmlns:a16="http://schemas.microsoft.com/office/drawing/2014/main" id="{D40FD2CF-AA70-7278-DE72-66E38CD3B63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6" name="Pladsholder til indhold 5">
            <a:extLst>
              <a:ext uri="{FF2B5EF4-FFF2-40B4-BE49-F238E27FC236}">
                <a16:creationId xmlns:a16="http://schemas.microsoft.com/office/drawing/2014/main" id="{286A765A-B45F-73D6-3691-A4FBF297CE4D}"/>
              </a:ext>
            </a:extLst>
          </p:cNvPr>
          <p:cNvSpPr>
            <a:spLocks noGrp="1"/>
          </p:cNvSpPr>
          <p:nvPr>
            <p:ph sz="quarter" idx="4"/>
          </p:nvPr>
        </p:nvSpPr>
        <p:spPr>
          <a:xfrm>
            <a:off x="6172200" y="2505075"/>
            <a:ext cx="5183188"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7" name="Pladsholder til dato 6">
            <a:extLst>
              <a:ext uri="{FF2B5EF4-FFF2-40B4-BE49-F238E27FC236}">
                <a16:creationId xmlns:a16="http://schemas.microsoft.com/office/drawing/2014/main" id="{0C7675B6-C1DF-0C17-C8F0-D9F04070B770}"/>
              </a:ext>
            </a:extLst>
          </p:cNvPr>
          <p:cNvSpPr>
            <a:spLocks noGrp="1"/>
          </p:cNvSpPr>
          <p:nvPr>
            <p:ph type="dt" sz="half" idx="10"/>
          </p:nvPr>
        </p:nvSpPr>
        <p:spPr/>
        <p:txBody>
          <a:bodyPr/>
          <a:lstStyle/>
          <a:p>
            <a:fld id="{BA272DBC-8174-46F1-A3AA-FF37E40B2A53}" type="datetimeFigureOut">
              <a:rPr lang="da-DK" smtClean="0"/>
              <a:t>12-10-2026</a:t>
            </a:fld>
            <a:endParaRPr lang="da-DK"/>
          </a:p>
        </p:txBody>
      </p:sp>
      <p:sp>
        <p:nvSpPr>
          <p:cNvPr id="8" name="Pladsholder til sidefod 7">
            <a:extLst>
              <a:ext uri="{FF2B5EF4-FFF2-40B4-BE49-F238E27FC236}">
                <a16:creationId xmlns:a16="http://schemas.microsoft.com/office/drawing/2014/main" id="{EFCCD7AF-3150-8C0E-6873-BE58EEF0E0E1}"/>
              </a:ext>
            </a:extLst>
          </p:cNvPr>
          <p:cNvSpPr>
            <a:spLocks noGrp="1"/>
          </p:cNvSpPr>
          <p:nvPr>
            <p:ph type="ftr" sz="quarter" idx="11"/>
          </p:nvPr>
        </p:nvSpPr>
        <p:spPr/>
        <p:txBody>
          <a:bodyPr/>
          <a:lstStyle/>
          <a:p>
            <a:endParaRPr lang="da-DK"/>
          </a:p>
        </p:txBody>
      </p:sp>
      <p:sp>
        <p:nvSpPr>
          <p:cNvPr id="9" name="Pladsholder til slidenummer 8">
            <a:extLst>
              <a:ext uri="{FF2B5EF4-FFF2-40B4-BE49-F238E27FC236}">
                <a16:creationId xmlns:a16="http://schemas.microsoft.com/office/drawing/2014/main" id="{5A157350-98E5-9CD1-0943-DF085367556C}"/>
              </a:ext>
            </a:extLst>
          </p:cNvPr>
          <p:cNvSpPr>
            <a:spLocks noGrp="1"/>
          </p:cNvSpPr>
          <p:nvPr>
            <p:ph type="sldNum" sz="quarter" idx="12"/>
          </p:nvPr>
        </p:nvSpPr>
        <p:spPr/>
        <p:txBody>
          <a:bodyPr/>
          <a:lstStyle/>
          <a:p>
            <a:fld id="{1075AAFD-BE27-48F7-BFF3-6F132DFE02B6}" type="slidenum">
              <a:rPr lang="da-DK" smtClean="0"/>
              <a:t>‹nr.›</a:t>
            </a:fld>
            <a:endParaRPr lang="da-DK"/>
          </a:p>
        </p:txBody>
      </p:sp>
    </p:spTree>
    <p:extLst>
      <p:ext uri="{BB962C8B-B14F-4D97-AF65-F5344CB8AC3E}">
        <p14:creationId xmlns:p14="http://schemas.microsoft.com/office/powerpoint/2010/main" val="10979474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D4798E9-A51C-D1F8-D3A9-275914928808}"/>
              </a:ext>
            </a:extLst>
          </p:cNvPr>
          <p:cNvSpPr>
            <a:spLocks noGrp="1"/>
          </p:cNvSpPr>
          <p:nvPr>
            <p:ph type="title"/>
          </p:nvPr>
        </p:nvSpPr>
        <p:spPr/>
        <p:txBody>
          <a:bodyPr/>
          <a:lstStyle/>
          <a:p>
            <a:r>
              <a:rPr lang="da-DK"/>
              <a:t>Klik for at redigere titeltypografien i masteren</a:t>
            </a:r>
          </a:p>
        </p:txBody>
      </p:sp>
      <p:sp>
        <p:nvSpPr>
          <p:cNvPr id="3" name="Pladsholder til dato 2">
            <a:extLst>
              <a:ext uri="{FF2B5EF4-FFF2-40B4-BE49-F238E27FC236}">
                <a16:creationId xmlns:a16="http://schemas.microsoft.com/office/drawing/2014/main" id="{54B602F4-6920-582C-6D69-296875BCACE9}"/>
              </a:ext>
            </a:extLst>
          </p:cNvPr>
          <p:cNvSpPr>
            <a:spLocks noGrp="1"/>
          </p:cNvSpPr>
          <p:nvPr>
            <p:ph type="dt" sz="half" idx="10"/>
          </p:nvPr>
        </p:nvSpPr>
        <p:spPr/>
        <p:txBody>
          <a:bodyPr/>
          <a:lstStyle/>
          <a:p>
            <a:fld id="{BA272DBC-8174-46F1-A3AA-FF37E40B2A53}" type="datetimeFigureOut">
              <a:rPr lang="da-DK" smtClean="0"/>
              <a:t>12-10-2026</a:t>
            </a:fld>
            <a:endParaRPr lang="da-DK"/>
          </a:p>
        </p:txBody>
      </p:sp>
      <p:sp>
        <p:nvSpPr>
          <p:cNvPr id="4" name="Pladsholder til sidefod 3">
            <a:extLst>
              <a:ext uri="{FF2B5EF4-FFF2-40B4-BE49-F238E27FC236}">
                <a16:creationId xmlns:a16="http://schemas.microsoft.com/office/drawing/2014/main" id="{4D6D1835-D50F-D266-B3E5-BAD24255663E}"/>
              </a:ext>
            </a:extLst>
          </p:cNvPr>
          <p:cNvSpPr>
            <a:spLocks noGrp="1"/>
          </p:cNvSpPr>
          <p:nvPr>
            <p:ph type="ftr" sz="quarter" idx="11"/>
          </p:nvPr>
        </p:nvSpPr>
        <p:spPr/>
        <p:txBody>
          <a:bodyPr/>
          <a:lstStyle/>
          <a:p>
            <a:endParaRPr lang="da-DK"/>
          </a:p>
        </p:txBody>
      </p:sp>
      <p:sp>
        <p:nvSpPr>
          <p:cNvPr id="5" name="Pladsholder til slidenummer 4">
            <a:extLst>
              <a:ext uri="{FF2B5EF4-FFF2-40B4-BE49-F238E27FC236}">
                <a16:creationId xmlns:a16="http://schemas.microsoft.com/office/drawing/2014/main" id="{A9E79069-715F-E4E9-0000-36E06CD6CA86}"/>
              </a:ext>
            </a:extLst>
          </p:cNvPr>
          <p:cNvSpPr>
            <a:spLocks noGrp="1"/>
          </p:cNvSpPr>
          <p:nvPr>
            <p:ph type="sldNum" sz="quarter" idx="12"/>
          </p:nvPr>
        </p:nvSpPr>
        <p:spPr/>
        <p:txBody>
          <a:bodyPr/>
          <a:lstStyle/>
          <a:p>
            <a:fld id="{1075AAFD-BE27-48F7-BFF3-6F132DFE02B6}" type="slidenum">
              <a:rPr lang="da-DK" smtClean="0"/>
              <a:t>‹nr.›</a:t>
            </a:fld>
            <a:endParaRPr lang="da-DK"/>
          </a:p>
        </p:txBody>
      </p:sp>
    </p:spTree>
    <p:extLst>
      <p:ext uri="{BB962C8B-B14F-4D97-AF65-F5344CB8AC3E}">
        <p14:creationId xmlns:p14="http://schemas.microsoft.com/office/powerpoint/2010/main" val="21394783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dsholder til dato 1">
            <a:extLst>
              <a:ext uri="{FF2B5EF4-FFF2-40B4-BE49-F238E27FC236}">
                <a16:creationId xmlns:a16="http://schemas.microsoft.com/office/drawing/2014/main" id="{51AF2F80-AB49-7A9E-89E1-337DD09ED3CB}"/>
              </a:ext>
            </a:extLst>
          </p:cNvPr>
          <p:cNvSpPr>
            <a:spLocks noGrp="1"/>
          </p:cNvSpPr>
          <p:nvPr>
            <p:ph type="dt" sz="half" idx="10"/>
          </p:nvPr>
        </p:nvSpPr>
        <p:spPr/>
        <p:txBody>
          <a:bodyPr/>
          <a:lstStyle/>
          <a:p>
            <a:fld id="{BA272DBC-8174-46F1-A3AA-FF37E40B2A53}" type="datetimeFigureOut">
              <a:rPr lang="da-DK" smtClean="0"/>
              <a:t>12-10-2026</a:t>
            </a:fld>
            <a:endParaRPr lang="da-DK"/>
          </a:p>
        </p:txBody>
      </p:sp>
      <p:sp>
        <p:nvSpPr>
          <p:cNvPr id="3" name="Pladsholder til sidefod 2">
            <a:extLst>
              <a:ext uri="{FF2B5EF4-FFF2-40B4-BE49-F238E27FC236}">
                <a16:creationId xmlns:a16="http://schemas.microsoft.com/office/drawing/2014/main" id="{CBB2A405-77E2-DBF6-FA25-BC7C54853BDD}"/>
              </a:ext>
            </a:extLst>
          </p:cNvPr>
          <p:cNvSpPr>
            <a:spLocks noGrp="1"/>
          </p:cNvSpPr>
          <p:nvPr>
            <p:ph type="ftr" sz="quarter" idx="11"/>
          </p:nvPr>
        </p:nvSpPr>
        <p:spPr/>
        <p:txBody>
          <a:bodyPr/>
          <a:lstStyle/>
          <a:p>
            <a:endParaRPr lang="da-DK"/>
          </a:p>
        </p:txBody>
      </p:sp>
      <p:sp>
        <p:nvSpPr>
          <p:cNvPr id="4" name="Pladsholder til slidenummer 3">
            <a:extLst>
              <a:ext uri="{FF2B5EF4-FFF2-40B4-BE49-F238E27FC236}">
                <a16:creationId xmlns:a16="http://schemas.microsoft.com/office/drawing/2014/main" id="{7F8E249F-1706-301F-9348-02FD423FDBAC}"/>
              </a:ext>
            </a:extLst>
          </p:cNvPr>
          <p:cNvSpPr>
            <a:spLocks noGrp="1"/>
          </p:cNvSpPr>
          <p:nvPr>
            <p:ph type="sldNum" sz="quarter" idx="12"/>
          </p:nvPr>
        </p:nvSpPr>
        <p:spPr/>
        <p:txBody>
          <a:bodyPr/>
          <a:lstStyle/>
          <a:p>
            <a:fld id="{1075AAFD-BE27-48F7-BFF3-6F132DFE02B6}" type="slidenum">
              <a:rPr lang="da-DK" smtClean="0"/>
              <a:t>‹nr.›</a:t>
            </a:fld>
            <a:endParaRPr lang="da-DK"/>
          </a:p>
        </p:txBody>
      </p:sp>
    </p:spTree>
    <p:extLst>
      <p:ext uri="{BB962C8B-B14F-4D97-AF65-F5344CB8AC3E}">
        <p14:creationId xmlns:p14="http://schemas.microsoft.com/office/powerpoint/2010/main" val="23847966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2CBADF6-249B-1A86-68D8-2CA62799ACE4}"/>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indhold 2">
            <a:extLst>
              <a:ext uri="{FF2B5EF4-FFF2-40B4-BE49-F238E27FC236}">
                <a16:creationId xmlns:a16="http://schemas.microsoft.com/office/drawing/2014/main" id="{4A6750FD-40B3-E0B0-0F27-ED2C9D5E2FA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tekst 3">
            <a:extLst>
              <a:ext uri="{FF2B5EF4-FFF2-40B4-BE49-F238E27FC236}">
                <a16:creationId xmlns:a16="http://schemas.microsoft.com/office/drawing/2014/main" id="{7F34D28F-AD6C-82F0-4C1E-CA23F30F6F3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3DEA577D-5753-0F40-2D4F-A5D31415A74E}"/>
              </a:ext>
            </a:extLst>
          </p:cNvPr>
          <p:cNvSpPr>
            <a:spLocks noGrp="1"/>
          </p:cNvSpPr>
          <p:nvPr>
            <p:ph type="dt" sz="half" idx="10"/>
          </p:nvPr>
        </p:nvSpPr>
        <p:spPr/>
        <p:txBody>
          <a:bodyPr/>
          <a:lstStyle/>
          <a:p>
            <a:fld id="{BA272DBC-8174-46F1-A3AA-FF37E40B2A53}" type="datetimeFigureOut">
              <a:rPr lang="da-DK" smtClean="0"/>
              <a:t>12-10-2026</a:t>
            </a:fld>
            <a:endParaRPr lang="da-DK"/>
          </a:p>
        </p:txBody>
      </p:sp>
      <p:sp>
        <p:nvSpPr>
          <p:cNvPr id="6" name="Pladsholder til sidefod 5">
            <a:extLst>
              <a:ext uri="{FF2B5EF4-FFF2-40B4-BE49-F238E27FC236}">
                <a16:creationId xmlns:a16="http://schemas.microsoft.com/office/drawing/2014/main" id="{4C6A6B2B-F5E3-3333-75D6-EEFD87515B9A}"/>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98FC747C-EA28-1E2F-2B1B-159D31BD6382}"/>
              </a:ext>
            </a:extLst>
          </p:cNvPr>
          <p:cNvSpPr>
            <a:spLocks noGrp="1"/>
          </p:cNvSpPr>
          <p:nvPr>
            <p:ph type="sldNum" sz="quarter" idx="12"/>
          </p:nvPr>
        </p:nvSpPr>
        <p:spPr/>
        <p:txBody>
          <a:bodyPr/>
          <a:lstStyle/>
          <a:p>
            <a:fld id="{1075AAFD-BE27-48F7-BFF3-6F132DFE02B6}" type="slidenum">
              <a:rPr lang="da-DK" smtClean="0"/>
              <a:t>‹nr.›</a:t>
            </a:fld>
            <a:endParaRPr lang="da-DK"/>
          </a:p>
        </p:txBody>
      </p:sp>
    </p:spTree>
    <p:extLst>
      <p:ext uri="{BB962C8B-B14F-4D97-AF65-F5344CB8AC3E}">
        <p14:creationId xmlns:p14="http://schemas.microsoft.com/office/powerpoint/2010/main" val="9832731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21BB2B3-98E9-CC40-7BB3-7D69F5CCDCA5}"/>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billede 2">
            <a:extLst>
              <a:ext uri="{FF2B5EF4-FFF2-40B4-BE49-F238E27FC236}">
                <a16:creationId xmlns:a16="http://schemas.microsoft.com/office/drawing/2014/main" id="{666C2D29-BB52-6576-820F-A28B9C21722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a-DK"/>
          </a:p>
        </p:txBody>
      </p:sp>
      <p:sp>
        <p:nvSpPr>
          <p:cNvPr id="4" name="Pladsholder til tekst 3">
            <a:extLst>
              <a:ext uri="{FF2B5EF4-FFF2-40B4-BE49-F238E27FC236}">
                <a16:creationId xmlns:a16="http://schemas.microsoft.com/office/drawing/2014/main" id="{72ED2E25-DE1F-53C8-239C-2AF701BE484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51425FCC-F438-D44E-ADB4-FE194E09F70A}"/>
              </a:ext>
            </a:extLst>
          </p:cNvPr>
          <p:cNvSpPr>
            <a:spLocks noGrp="1"/>
          </p:cNvSpPr>
          <p:nvPr>
            <p:ph type="dt" sz="half" idx="10"/>
          </p:nvPr>
        </p:nvSpPr>
        <p:spPr/>
        <p:txBody>
          <a:bodyPr/>
          <a:lstStyle/>
          <a:p>
            <a:fld id="{BA272DBC-8174-46F1-A3AA-FF37E40B2A53}" type="datetimeFigureOut">
              <a:rPr lang="da-DK" smtClean="0"/>
              <a:t>12-10-2026</a:t>
            </a:fld>
            <a:endParaRPr lang="da-DK"/>
          </a:p>
        </p:txBody>
      </p:sp>
      <p:sp>
        <p:nvSpPr>
          <p:cNvPr id="6" name="Pladsholder til sidefod 5">
            <a:extLst>
              <a:ext uri="{FF2B5EF4-FFF2-40B4-BE49-F238E27FC236}">
                <a16:creationId xmlns:a16="http://schemas.microsoft.com/office/drawing/2014/main" id="{4B24545F-D1B6-E31F-0CBA-63B513F07429}"/>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8A51C7ED-4A5D-9BF1-D043-C3DD002D02CA}"/>
              </a:ext>
            </a:extLst>
          </p:cNvPr>
          <p:cNvSpPr>
            <a:spLocks noGrp="1"/>
          </p:cNvSpPr>
          <p:nvPr>
            <p:ph type="sldNum" sz="quarter" idx="12"/>
          </p:nvPr>
        </p:nvSpPr>
        <p:spPr/>
        <p:txBody>
          <a:bodyPr/>
          <a:lstStyle/>
          <a:p>
            <a:fld id="{1075AAFD-BE27-48F7-BFF3-6F132DFE02B6}" type="slidenum">
              <a:rPr lang="da-DK" smtClean="0"/>
              <a:t>‹nr.›</a:t>
            </a:fld>
            <a:endParaRPr lang="da-DK"/>
          </a:p>
        </p:txBody>
      </p:sp>
    </p:spTree>
    <p:extLst>
      <p:ext uri="{BB962C8B-B14F-4D97-AF65-F5344CB8AC3E}">
        <p14:creationId xmlns:p14="http://schemas.microsoft.com/office/powerpoint/2010/main" val="38243665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A620F33-4DE7-C748-6B14-5111BF970753}"/>
              </a:ext>
            </a:extLst>
          </p:cNvPr>
          <p:cNvSpPr>
            <a:spLocks noGrp="1"/>
          </p:cNvSpPr>
          <p:nvPr>
            <p:ph type="title"/>
          </p:nvPr>
        </p:nvSpPr>
        <p:spPr/>
        <p:txBody>
          <a:bodyPr/>
          <a:lstStyle/>
          <a:p>
            <a:r>
              <a:rPr lang="da-DK"/>
              <a:t>Klik for at redigere titeltypografien i masteren</a:t>
            </a:r>
          </a:p>
        </p:txBody>
      </p:sp>
      <p:sp>
        <p:nvSpPr>
          <p:cNvPr id="3" name="Pladsholder til lodret titel 2">
            <a:extLst>
              <a:ext uri="{FF2B5EF4-FFF2-40B4-BE49-F238E27FC236}">
                <a16:creationId xmlns:a16="http://schemas.microsoft.com/office/drawing/2014/main" id="{B4654671-E71C-2564-5B22-F8C0CDDD7539}"/>
              </a:ext>
            </a:extLst>
          </p:cNvPr>
          <p:cNvSpPr>
            <a:spLocks noGrp="1"/>
          </p:cNvSpPr>
          <p:nvPr>
            <p:ph type="body" orient="vert" idx="1"/>
          </p:nvPr>
        </p:nvSpPr>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61890B57-8532-2D3F-7EB5-D92091139D50}"/>
              </a:ext>
            </a:extLst>
          </p:cNvPr>
          <p:cNvSpPr>
            <a:spLocks noGrp="1"/>
          </p:cNvSpPr>
          <p:nvPr>
            <p:ph type="dt" sz="half" idx="10"/>
          </p:nvPr>
        </p:nvSpPr>
        <p:spPr/>
        <p:txBody>
          <a:bodyPr/>
          <a:lstStyle/>
          <a:p>
            <a:fld id="{BA272DBC-8174-46F1-A3AA-FF37E40B2A53}" type="datetimeFigureOut">
              <a:rPr lang="da-DK" smtClean="0"/>
              <a:t>12-10-2026</a:t>
            </a:fld>
            <a:endParaRPr lang="da-DK"/>
          </a:p>
        </p:txBody>
      </p:sp>
      <p:sp>
        <p:nvSpPr>
          <p:cNvPr id="5" name="Pladsholder til sidefod 4">
            <a:extLst>
              <a:ext uri="{FF2B5EF4-FFF2-40B4-BE49-F238E27FC236}">
                <a16:creationId xmlns:a16="http://schemas.microsoft.com/office/drawing/2014/main" id="{D9E06DE7-F29E-A976-5CBE-FD9EF775E103}"/>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360E4A79-7E70-F0F8-8950-A5DAA6E43AC7}"/>
              </a:ext>
            </a:extLst>
          </p:cNvPr>
          <p:cNvSpPr>
            <a:spLocks noGrp="1"/>
          </p:cNvSpPr>
          <p:nvPr>
            <p:ph type="sldNum" sz="quarter" idx="12"/>
          </p:nvPr>
        </p:nvSpPr>
        <p:spPr/>
        <p:txBody>
          <a:bodyPr/>
          <a:lstStyle/>
          <a:p>
            <a:fld id="{1075AAFD-BE27-48F7-BFF3-6F132DFE02B6}" type="slidenum">
              <a:rPr lang="da-DK" smtClean="0"/>
              <a:t>‹nr.›</a:t>
            </a:fld>
            <a:endParaRPr lang="da-DK"/>
          </a:p>
        </p:txBody>
      </p:sp>
    </p:spTree>
    <p:extLst>
      <p:ext uri="{BB962C8B-B14F-4D97-AF65-F5344CB8AC3E}">
        <p14:creationId xmlns:p14="http://schemas.microsoft.com/office/powerpoint/2010/main" val="21098503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a:extLst>
              <a:ext uri="{FF2B5EF4-FFF2-40B4-BE49-F238E27FC236}">
                <a16:creationId xmlns:a16="http://schemas.microsoft.com/office/drawing/2014/main" id="{147CCD8B-8AD0-3D7C-FD44-A2113656898E}"/>
              </a:ext>
            </a:extLst>
          </p:cNvPr>
          <p:cNvSpPr>
            <a:spLocks noGrp="1"/>
          </p:cNvSpPr>
          <p:nvPr>
            <p:ph type="title" orient="vert"/>
          </p:nvPr>
        </p:nvSpPr>
        <p:spPr>
          <a:xfrm>
            <a:off x="8724900" y="365125"/>
            <a:ext cx="2628900" cy="5811838"/>
          </a:xfrm>
        </p:spPr>
        <p:txBody>
          <a:bodyPr vert="eaVert"/>
          <a:lstStyle/>
          <a:p>
            <a:r>
              <a:rPr lang="da-DK"/>
              <a:t>Klik for at redigere titeltypografien i masteren</a:t>
            </a:r>
          </a:p>
        </p:txBody>
      </p:sp>
      <p:sp>
        <p:nvSpPr>
          <p:cNvPr id="3" name="Pladsholder til lodret titel 2">
            <a:extLst>
              <a:ext uri="{FF2B5EF4-FFF2-40B4-BE49-F238E27FC236}">
                <a16:creationId xmlns:a16="http://schemas.microsoft.com/office/drawing/2014/main" id="{0D667AD0-F18C-8524-B576-8E1071EEAADB}"/>
              </a:ext>
            </a:extLst>
          </p:cNvPr>
          <p:cNvSpPr>
            <a:spLocks noGrp="1"/>
          </p:cNvSpPr>
          <p:nvPr>
            <p:ph type="body" orient="vert" idx="1"/>
          </p:nvPr>
        </p:nvSpPr>
        <p:spPr>
          <a:xfrm>
            <a:off x="838200" y="365125"/>
            <a:ext cx="7734300" cy="5811838"/>
          </a:xfrm>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E3447DF3-1D15-FAD0-AC87-E1371AA3E57E}"/>
              </a:ext>
            </a:extLst>
          </p:cNvPr>
          <p:cNvSpPr>
            <a:spLocks noGrp="1"/>
          </p:cNvSpPr>
          <p:nvPr>
            <p:ph type="dt" sz="half" idx="10"/>
          </p:nvPr>
        </p:nvSpPr>
        <p:spPr/>
        <p:txBody>
          <a:bodyPr/>
          <a:lstStyle/>
          <a:p>
            <a:fld id="{BA272DBC-8174-46F1-A3AA-FF37E40B2A53}" type="datetimeFigureOut">
              <a:rPr lang="da-DK" smtClean="0"/>
              <a:t>12-10-2026</a:t>
            </a:fld>
            <a:endParaRPr lang="da-DK"/>
          </a:p>
        </p:txBody>
      </p:sp>
      <p:sp>
        <p:nvSpPr>
          <p:cNvPr id="5" name="Pladsholder til sidefod 4">
            <a:extLst>
              <a:ext uri="{FF2B5EF4-FFF2-40B4-BE49-F238E27FC236}">
                <a16:creationId xmlns:a16="http://schemas.microsoft.com/office/drawing/2014/main" id="{B330F52F-2842-65D0-BF4F-ACF0366ECB2B}"/>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75FB5D14-2F2B-1F2A-825B-150A666BE83C}"/>
              </a:ext>
            </a:extLst>
          </p:cNvPr>
          <p:cNvSpPr>
            <a:spLocks noGrp="1"/>
          </p:cNvSpPr>
          <p:nvPr>
            <p:ph type="sldNum" sz="quarter" idx="12"/>
          </p:nvPr>
        </p:nvSpPr>
        <p:spPr/>
        <p:txBody>
          <a:bodyPr/>
          <a:lstStyle/>
          <a:p>
            <a:fld id="{1075AAFD-BE27-48F7-BFF3-6F132DFE02B6}" type="slidenum">
              <a:rPr lang="da-DK" smtClean="0"/>
              <a:t>‹nr.›</a:t>
            </a:fld>
            <a:endParaRPr lang="da-DK"/>
          </a:p>
        </p:txBody>
      </p:sp>
    </p:spTree>
    <p:extLst>
      <p:ext uri="{BB962C8B-B14F-4D97-AF65-F5344CB8AC3E}">
        <p14:creationId xmlns:p14="http://schemas.microsoft.com/office/powerpoint/2010/main" val="31160477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titel 1">
            <a:extLst>
              <a:ext uri="{FF2B5EF4-FFF2-40B4-BE49-F238E27FC236}">
                <a16:creationId xmlns:a16="http://schemas.microsoft.com/office/drawing/2014/main" id="{D97FC9E5-BAF3-3B27-2312-FE8997FEABB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a-DK"/>
              <a:t>Klik for at redigere titeltypografien i masteren</a:t>
            </a:r>
          </a:p>
        </p:txBody>
      </p:sp>
      <p:sp>
        <p:nvSpPr>
          <p:cNvPr id="3" name="Pladsholder til tekst 2">
            <a:extLst>
              <a:ext uri="{FF2B5EF4-FFF2-40B4-BE49-F238E27FC236}">
                <a16:creationId xmlns:a16="http://schemas.microsoft.com/office/drawing/2014/main" id="{8F77EDD0-82DC-23BC-3E3C-96CADCADC0E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5C8E97C1-3F51-9DAC-F17D-9FDE06D54D5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BA272DBC-8174-46F1-A3AA-FF37E40B2A53}" type="datetimeFigureOut">
              <a:rPr lang="da-DK" smtClean="0"/>
              <a:t>12-10-2026</a:t>
            </a:fld>
            <a:endParaRPr lang="da-DK"/>
          </a:p>
        </p:txBody>
      </p:sp>
      <p:sp>
        <p:nvSpPr>
          <p:cNvPr id="5" name="Pladsholder til sidefod 4">
            <a:extLst>
              <a:ext uri="{FF2B5EF4-FFF2-40B4-BE49-F238E27FC236}">
                <a16:creationId xmlns:a16="http://schemas.microsoft.com/office/drawing/2014/main" id="{6284643E-4FC1-E7A0-5E13-FD91F54E68B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da-DK"/>
          </a:p>
        </p:txBody>
      </p:sp>
      <p:sp>
        <p:nvSpPr>
          <p:cNvPr id="6" name="Pladsholder til slidenummer 5">
            <a:extLst>
              <a:ext uri="{FF2B5EF4-FFF2-40B4-BE49-F238E27FC236}">
                <a16:creationId xmlns:a16="http://schemas.microsoft.com/office/drawing/2014/main" id="{0C990756-7AA4-CCB7-A0F2-25A9481B78A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1075AAFD-BE27-48F7-BFF3-6F132DFE02B6}" type="slidenum">
              <a:rPr lang="da-DK" smtClean="0"/>
              <a:t>‹nr.›</a:t>
            </a:fld>
            <a:endParaRPr lang="da-DK"/>
          </a:p>
        </p:txBody>
      </p:sp>
    </p:spTree>
    <p:extLst>
      <p:ext uri="{BB962C8B-B14F-4D97-AF65-F5344CB8AC3E}">
        <p14:creationId xmlns:p14="http://schemas.microsoft.com/office/powerpoint/2010/main" val="240595176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microsoft.com/office/2007/relationships/hdphoto" Target="../media/hdphoto1.wdp"/></Relationships>
</file>

<file path=ppt/slides/_rels/slide10.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11.jp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4.jpg"/><Relationship Id="rId7" Type="http://schemas.openxmlformats.org/officeDocument/2006/relationships/image" Target="../media/image18.jpg"/><Relationship Id="rId2" Type="http://schemas.openxmlformats.org/officeDocument/2006/relationships/image" Target="../media/image13.jpg"/><Relationship Id="rId1" Type="http://schemas.openxmlformats.org/officeDocument/2006/relationships/slideLayout" Target="../slideLayouts/slideLayout1.xml"/><Relationship Id="rId6" Type="http://schemas.openxmlformats.org/officeDocument/2006/relationships/image" Target="../media/image17.jpg"/><Relationship Id="rId5" Type="http://schemas.openxmlformats.org/officeDocument/2006/relationships/image" Target="../media/image16.jpg"/><Relationship Id="rId4" Type="http://schemas.openxmlformats.org/officeDocument/2006/relationships/image" Target="../media/image15.jpg"/></Relationships>
</file>

<file path=ppt/slides/_rels/slide20.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image" Target="../media/image21.jp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a:extLst>
            <a:ext uri="{FF2B5EF4-FFF2-40B4-BE49-F238E27FC236}">
              <a16:creationId xmlns:a16="http://schemas.microsoft.com/office/drawing/2014/main" id="{69E89407-EE8D-490D-9D40-74AADC79ED61}"/>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08ACEBC3-8BDC-40FB-6F6E-55E857AEE341}"/>
              </a:ext>
            </a:extLst>
          </p:cNvPr>
          <p:cNvSpPr>
            <a:spLocks noGrp="1"/>
          </p:cNvSpPr>
          <p:nvPr>
            <p:ph type="ctrTitle"/>
          </p:nvPr>
        </p:nvSpPr>
        <p:spPr>
          <a:xfrm>
            <a:off x="1524000" y="530180"/>
            <a:ext cx="9144000" cy="1244917"/>
          </a:xfrm>
        </p:spPr>
        <p:txBody>
          <a:bodyPr>
            <a:normAutofit/>
          </a:bodyPr>
          <a:lstStyle/>
          <a:p>
            <a:r>
              <a:rPr lang="da-DK" dirty="0"/>
              <a:t>Einar Utzon-Frank</a:t>
            </a:r>
          </a:p>
        </p:txBody>
      </p:sp>
      <p:pic>
        <p:nvPicPr>
          <p:cNvPr id="5" name="Billede 4">
            <a:extLst>
              <a:ext uri="{FF2B5EF4-FFF2-40B4-BE49-F238E27FC236}">
                <a16:creationId xmlns:a16="http://schemas.microsoft.com/office/drawing/2014/main" id="{07CDF6EB-9F55-BFDA-50B7-76E3A73E4DC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16233" y="2552279"/>
            <a:ext cx="2664106" cy="3557692"/>
          </a:xfrm>
          <a:prstGeom prst="rect">
            <a:avLst/>
          </a:prstGeom>
        </p:spPr>
      </p:pic>
      <p:sp>
        <p:nvSpPr>
          <p:cNvPr id="4" name="Tekstfelt 3">
            <a:extLst>
              <a:ext uri="{FF2B5EF4-FFF2-40B4-BE49-F238E27FC236}">
                <a16:creationId xmlns:a16="http://schemas.microsoft.com/office/drawing/2014/main" id="{1E4102B0-D3A2-BF19-673A-2FEF345CA7F8}"/>
              </a:ext>
            </a:extLst>
          </p:cNvPr>
          <p:cNvSpPr txBox="1"/>
          <p:nvPr/>
        </p:nvSpPr>
        <p:spPr>
          <a:xfrm>
            <a:off x="4789714" y="1866504"/>
            <a:ext cx="4470399" cy="1077218"/>
          </a:xfrm>
          <a:prstGeom prst="rect">
            <a:avLst/>
          </a:prstGeom>
          <a:noFill/>
        </p:spPr>
        <p:txBody>
          <a:bodyPr wrap="square" rtlCol="0">
            <a:spAutoFit/>
          </a:bodyPr>
          <a:lstStyle/>
          <a:p>
            <a:r>
              <a:rPr lang="da-DK" sz="3200" dirty="0"/>
              <a:t>Født 30.3.1888</a:t>
            </a:r>
          </a:p>
          <a:p>
            <a:r>
              <a:rPr lang="da-DK" sz="3200" dirty="0"/>
              <a:t>Død 15.7.1955</a:t>
            </a:r>
          </a:p>
        </p:txBody>
      </p:sp>
      <p:sp>
        <p:nvSpPr>
          <p:cNvPr id="7" name="Tekstfelt 6">
            <a:extLst>
              <a:ext uri="{FF2B5EF4-FFF2-40B4-BE49-F238E27FC236}">
                <a16:creationId xmlns:a16="http://schemas.microsoft.com/office/drawing/2014/main" id="{955F9074-3928-4257-50F6-9E35148EF057}"/>
              </a:ext>
            </a:extLst>
          </p:cNvPr>
          <p:cNvSpPr txBox="1"/>
          <p:nvPr/>
        </p:nvSpPr>
        <p:spPr>
          <a:xfrm>
            <a:off x="4789713" y="3109184"/>
            <a:ext cx="4470399" cy="3416320"/>
          </a:xfrm>
          <a:prstGeom prst="rect">
            <a:avLst/>
          </a:prstGeom>
          <a:noFill/>
        </p:spPr>
        <p:txBody>
          <a:bodyPr wrap="square" rtlCol="0">
            <a:spAutoFit/>
          </a:bodyPr>
          <a:lstStyle/>
          <a:p>
            <a:r>
              <a:rPr lang="da-DK" b="1" dirty="0"/>
              <a:t>Uddannelse</a:t>
            </a:r>
            <a:endParaRPr lang="da-DK" dirty="0"/>
          </a:p>
          <a:p>
            <a:pPr marL="285750" lvl="0" indent="-285750">
              <a:buFont typeface="Arial" panose="020B0604020202020204" pitchFamily="34" charset="0"/>
              <a:buChar char="•"/>
            </a:pPr>
            <a:r>
              <a:rPr lang="da-DK" dirty="0"/>
              <a:t>Utzon-Frank var den yngste i en usædvanlig stor søskendeflok på atten børn.</a:t>
            </a:r>
          </a:p>
          <a:p>
            <a:pPr marL="285750" lvl="0" indent="-285750">
              <a:buFont typeface="Arial" panose="020B0604020202020204" pitchFamily="34" charset="0"/>
              <a:buChar char="•"/>
            </a:pPr>
            <a:r>
              <a:rPr lang="da-DK" dirty="0"/>
              <a:t>Han blev oprindeligt uddannet som maler.</a:t>
            </a:r>
          </a:p>
          <a:p>
            <a:pPr marL="285750" lvl="0" indent="-285750">
              <a:buFont typeface="Arial" panose="020B0604020202020204" pitchFamily="34" charset="0"/>
              <a:buChar char="•"/>
            </a:pPr>
            <a:r>
              <a:rPr lang="da-DK" dirty="0"/>
              <a:t>Blev i 1906 optaget på Kunstakademiets Billedhuggerskole. </a:t>
            </a:r>
          </a:p>
          <a:p>
            <a:pPr marL="285750" lvl="0" indent="-285750">
              <a:buFont typeface="Arial" panose="020B0604020202020204" pitchFamily="34" charset="0"/>
              <a:buChar char="•"/>
            </a:pPr>
            <a:r>
              <a:rPr lang="da-DK" dirty="0"/>
              <a:t>Han gennemførte kun et enkelt semester da han oplevede undervisningen som stiv og følte sig i opposition til dens metoder.</a:t>
            </a:r>
          </a:p>
        </p:txBody>
      </p:sp>
    </p:spTree>
    <p:extLst>
      <p:ext uri="{BB962C8B-B14F-4D97-AF65-F5344CB8AC3E}">
        <p14:creationId xmlns:p14="http://schemas.microsoft.com/office/powerpoint/2010/main" val="25713407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a:extLst>
            <a:ext uri="{FF2B5EF4-FFF2-40B4-BE49-F238E27FC236}">
              <a16:creationId xmlns:a16="http://schemas.microsoft.com/office/drawing/2014/main" id="{FDBBEF9F-4210-4719-3C33-566B747A3156}"/>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1BE26AAE-F219-26B6-827E-B7DEAFCEAD6F}"/>
              </a:ext>
            </a:extLst>
          </p:cNvPr>
          <p:cNvSpPr>
            <a:spLocks noGrp="1"/>
          </p:cNvSpPr>
          <p:nvPr>
            <p:ph type="ctrTitle"/>
          </p:nvPr>
        </p:nvSpPr>
        <p:spPr>
          <a:xfrm>
            <a:off x="1524000" y="538282"/>
            <a:ext cx="9144000" cy="1244917"/>
          </a:xfrm>
        </p:spPr>
        <p:txBody>
          <a:bodyPr>
            <a:normAutofit/>
          </a:bodyPr>
          <a:lstStyle/>
          <a:p>
            <a:r>
              <a:rPr lang="da-DK" dirty="0"/>
              <a:t>Einar Utzon-Frank</a:t>
            </a:r>
          </a:p>
        </p:txBody>
      </p:sp>
      <p:pic>
        <p:nvPicPr>
          <p:cNvPr id="5" name="Billede 4">
            <a:extLst>
              <a:ext uri="{FF2B5EF4-FFF2-40B4-BE49-F238E27FC236}">
                <a16:creationId xmlns:a16="http://schemas.microsoft.com/office/drawing/2014/main" id="{31A87B6C-BCB2-395F-EECC-8166899B3E7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16233" y="2552279"/>
            <a:ext cx="2664106" cy="3557692"/>
          </a:xfrm>
          <a:prstGeom prst="rect">
            <a:avLst/>
          </a:prstGeom>
        </p:spPr>
      </p:pic>
      <p:sp>
        <p:nvSpPr>
          <p:cNvPr id="4" name="Tekstfelt 3">
            <a:extLst>
              <a:ext uri="{FF2B5EF4-FFF2-40B4-BE49-F238E27FC236}">
                <a16:creationId xmlns:a16="http://schemas.microsoft.com/office/drawing/2014/main" id="{B259787F-83CD-ECDB-3507-26B41FA7CDE7}"/>
              </a:ext>
            </a:extLst>
          </p:cNvPr>
          <p:cNvSpPr txBox="1"/>
          <p:nvPr/>
        </p:nvSpPr>
        <p:spPr>
          <a:xfrm>
            <a:off x="4815841" y="2213213"/>
            <a:ext cx="4470399" cy="3970318"/>
          </a:xfrm>
          <a:prstGeom prst="rect">
            <a:avLst/>
          </a:prstGeom>
          <a:noFill/>
        </p:spPr>
        <p:txBody>
          <a:bodyPr wrap="square" rtlCol="0">
            <a:spAutoFit/>
          </a:bodyPr>
          <a:lstStyle/>
          <a:p>
            <a:r>
              <a:rPr lang="da-DK" b="1" dirty="0"/>
              <a:t>Hans virke</a:t>
            </a:r>
            <a:r>
              <a:rPr lang="da-DK" dirty="0"/>
              <a:t> var uløseligt knyttet til Det Kongelige Danske Kunstakademi.</a:t>
            </a:r>
          </a:p>
          <a:p>
            <a:pPr marL="285750" indent="-285750">
              <a:buFont typeface="Arial" panose="020B0604020202020204" pitchFamily="34" charset="0"/>
              <a:buChar char="•"/>
            </a:pPr>
            <a:r>
              <a:rPr lang="da-DK" dirty="0"/>
              <a:t>Debuterede på Charlottenborg i 1907</a:t>
            </a:r>
          </a:p>
          <a:p>
            <a:pPr marL="285750" lvl="0" indent="-285750">
              <a:buFont typeface="Arial" panose="020B0604020202020204" pitchFamily="34" charset="0"/>
              <a:buChar char="•"/>
            </a:pPr>
            <a:r>
              <a:rPr lang="da-DK" dirty="0"/>
              <a:t>Den 1. oktober 1918 blev han udnævnt til professor, blot 30 år gammel</a:t>
            </a:r>
          </a:p>
          <a:p>
            <a:pPr marL="285750" lvl="0" indent="-285750">
              <a:buFont typeface="Arial" panose="020B0604020202020204" pitchFamily="34" charset="0"/>
              <a:buChar char="•"/>
            </a:pPr>
            <a:r>
              <a:rPr lang="da-DK" dirty="0"/>
              <a:t>I flere perioder fungerede han desuden som akademiets direktør.</a:t>
            </a:r>
          </a:p>
          <a:p>
            <a:pPr marL="285750" lvl="0" indent="-285750">
              <a:buFont typeface="Arial" panose="020B0604020202020204" pitchFamily="34" charset="0"/>
              <a:buChar char="•"/>
            </a:pPr>
            <a:r>
              <a:rPr lang="da-DK" dirty="0"/>
              <a:t>Var særdeles produktiv billedhugger, der løste en række store offentlige opgaver</a:t>
            </a:r>
          </a:p>
          <a:p>
            <a:pPr marL="285750" lvl="0" indent="-285750">
              <a:buFont typeface="Arial" panose="020B0604020202020204" pitchFamily="34" charset="0"/>
              <a:buChar char="•"/>
            </a:pPr>
            <a:r>
              <a:rPr lang="da-DK" dirty="0"/>
              <a:t>Han modtog Thorvaldsen </a:t>
            </a:r>
            <a:r>
              <a:rPr lang="da-DK" dirty="0" err="1"/>
              <a:t>Medaillen</a:t>
            </a:r>
            <a:r>
              <a:rPr lang="da-DK" dirty="0"/>
              <a:t> i 1944</a:t>
            </a:r>
          </a:p>
          <a:p>
            <a:pPr marL="285750" lvl="0" indent="-285750">
              <a:buFont typeface="Arial" panose="020B0604020202020204" pitchFamily="34" charset="0"/>
              <a:buChar char="•"/>
            </a:pPr>
            <a:r>
              <a:rPr lang="da-DK" dirty="0"/>
              <a:t>Han blev udnævnt til Kommandør af 1. grad af Dannebrog samt Dannebrogsmand.</a:t>
            </a:r>
          </a:p>
        </p:txBody>
      </p:sp>
    </p:spTree>
    <p:extLst>
      <p:ext uri="{BB962C8B-B14F-4D97-AF65-F5344CB8AC3E}">
        <p14:creationId xmlns:p14="http://schemas.microsoft.com/office/powerpoint/2010/main" val="13640862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a:extLst>
            <a:ext uri="{FF2B5EF4-FFF2-40B4-BE49-F238E27FC236}">
              <a16:creationId xmlns:a16="http://schemas.microsoft.com/office/drawing/2014/main" id="{468AC97A-0BE8-7971-328D-6F716113B518}"/>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9C2EFA6D-D2ED-C910-999B-36E27AE7E4BE}"/>
              </a:ext>
            </a:extLst>
          </p:cNvPr>
          <p:cNvSpPr>
            <a:spLocks noGrp="1"/>
          </p:cNvSpPr>
          <p:nvPr>
            <p:ph type="ctrTitle"/>
          </p:nvPr>
        </p:nvSpPr>
        <p:spPr>
          <a:xfrm>
            <a:off x="1524000" y="538282"/>
            <a:ext cx="9144000" cy="1244917"/>
          </a:xfrm>
        </p:spPr>
        <p:txBody>
          <a:bodyPr>
            <a:normAutofit/>
          </a:bodyPr>
          <a:lstStyle/>
          <a:p>
            <a:r>
              <a:rPr lang="da-DK" dirty="0"/>
              <a:t>Einar Utzon-Frank</a:t>
            </a:r>
          </a:p>
        </p:txBody>
      </p:sp>
      <p:pic>
        <p:nvPicPr>
          <p:cNvPr id="5" name="Billede 4">
            <a:extLst>
              <a:ext uri="{FF2B5EF4-FFF2-40B4-BE49-F238E27FC236}">
                <a16:creationId xmlns:a16="http://schemas.microsoft.com/office/drawing/2014/main" id="{6AA67045-6ABB-1596-73A5-09059A33835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16233" y="2552279"/>
            <a:ext cx="2664106" cy="3557692"/>
          </a:xfrm>
          <a:prstGeom prst="rect">
            <a:avLst/>
          </a:prstGeom>
        </p:spPr>
      </p:pic>
      <p:sp>
        <p:nvSpPr>
          <p:cNvPr id="4" name="Tekstfelt 3">
            <a:extLst>
              <a:ext uri="{FF2B5EF4-FFF2-40B4-BE49-F238E27FC236}">
                <a16:creationId xmlns:a16="http://schemas.microsoft.com/office/drawing/2014/main" id="{00A753C1-FA9A-8270-1AEA-21EB240E7357}"/>
              </a:ext>
            </a:extLst>
          </p:cNvPr>
          <p:cNvSpPr txBox="1"/>
          <p:nvPr/>
        </p:nvSpPr>
        <p:spPr>
          <a:xfrm>
            <a:off x="4708837" y="2232668"/>
            <a:ext cx="4470399" cy="3970318"/>
          </a:xfrm>
          <a:prstGeom prst="rect">
            <a:avLst/>
          </a:prstGeom>
          <a:noFill/>
        </p:spPr>
        <p:txBody>
          <a:bodyPr wrap="square" rtlCol="0">
            <a:spAutoFit/>
          </a:bodyPr>
          <a:lstStyle/>
          <a:p>
            <a:r>
              <a:rPr lang="da-DK" b="1" dirty="0"/>
              <a:t>De tidlige år</a:t>
            </a:r>
            <a:endParaRPr lang="da-DK" dirty="0"/>
          </a:p>
          <a:p>
            <a:pPr marL="285750" lvl="0" indent="-285750">
              <a:buFont typeface="Arial" panose="020B0604020202020204" pitchFamily="34" charset="0"/>
              <a:buChar char="•"/>
            </a:pPr>
            <a:r>
              <a:rPr lang="da-DK" dirty="0"/>
              <a:t>Hans fundament blev formet gennem klassisk dannelse, omfattende studierejser og en dyb interesse for tidligere tiders kunst. </a:t>
            </a:r>
          </a:p>
          <a:p>
            <a:pPr marL="285750" lvl="0" indent="-285750">
              <a:buFont typeface="Arial" panose="020B0604020202020204" pitchFamily="34" charset="0"/>
              <a:buChar char="•"/>
            </a:pPr>
            <a:r>
              <a:rPr lang="da-DK" dirty="0"/>
              <a:t>På Kunstakademiet knyttede han venskab med Kai Nielsen, og de to besøgte ofte Glyptoteket sammen, hvor Constantin </a:t>
            </a:r>
            <a:r>
              <a:rPr lang="da-DK" dirty="0" err="1"/>
              <a:t>Meunier</a:t>
            </a:r>
            <a:r>
              <a:rPr lang="da-DK" dirty="0"/>
              <a:t> blev en vigtig inspirationskilde. </a:t>
            </a:r>
          </a:p>
          <a:p>
            <a:pPr marL="285750" lvl="0" indent="-285750">
              <a:buFont typeface="Arial" panose="020B0604020202020204" pitchFamily="34" charset="0"/>
              <a:buChar char="•"/>
            </a:pPr>
            <a:r>
              <a:rPr lang="da-DK" dirty="0"/>
              <a:t>I samme periode var han stærkt påvirket af Auguste </a:t>
            </a:r>
            <a:r>
              <a:rPr lang="da-DK" dirty="0" err="1"/>
              <a:t>Rodin</a:t>
            </a:r>
            <a:r>
              <a:rPr lang="da-DK" dirty="0"/>
              <a:t>, hvis betydning for tidens unge billedhuggere var næsten altoverskyggende.</a:t>
            </a:r>
          </a:p>
        </p:txBody>
      </p:sp>
    </p:spTree>
    <p:extLst>
      <p:ext uri="{BB962C8B-B14F-4D97-AF65-F5344CB8AC3E}">
        <p14:creationId xmlns:p14="http://schemas.microsoft.com/office/powerpoint/2010/main" val="38141388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a:extLst>
            <a:ext uri="{FF2B5EF4-FFF2-40B4-BE49-F238E27FC236}">
              <a16:creationId xmlns:a16="http://schemas.microsoft.com/office/drawing/2014/main" id="{27C95C25-D209-21C6-D930-9A3272FEDF96}"/>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607B7DFF-AE89-54EC-9D50-660FAC5D64FC}"/>
              </a:ext>
            </a:extLst>
          </p:cNvPr>
          <p:cNvSpPr>
            <a:spLocks noGrp="1"/>
          </p:cNvSpPr>
          <p:nvPr>
            <p:ph type="ctrTitle"/>
          </p:nvPr>
        </p:nvSpPr>
        <p:spPr>
          <a:xfrm>
            <a:off x="1524000" y="538282"/>
            <a:ext cx="9144000" cy="1244917"/>
          </a:xfrm>
        </p:spPr>
        <p:txBody>
          <a:bodyPr>
            <a:normAutofit/>
          </a:bodyPr>
          <a:lstStyle/>
          <a:p>
            <a:r>
              <a:rPr lang="da-DK" dirty="0"/>
              <a:t>Einar Utzon-Frank</a:t>
            </a:r>
          </a:p>
        </p:txBody>
      </p:sp>
      <p:pic>
        <p:nvPicPr>
          <p:cNvPr id="5" name="Billede 4">
            <a:extLst>
              <a:ext uri="{FF2B5EF4-FFF2-40B4-BE49-F238E27FC236}">
                <a16:creationId xmlns:a16="http://schemas.microsoft.com/office/drawing/2014/main" id="{E78C8116-0598-3594-CC82-761FA5E146A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16233" y="2552279"/>
            <a:ext cx="2664106" cy="3557692"/>
          </a:xfrm>
          <a:prstGeom prst="rect">
            <a:avLst/>
          </a:prstGeom>
        </p:spPr>
      </p:pic>
      <p:sp>
        <p:nvSpPr>
          <p:cNvPr id="4" name="Tekstfelt 3">
            <a:extLst>
              <a:ext uri="{FF2B5EF4-FFF2-40B4-BE49-F238E27FC236}">
                <a16:creationId xmlns:a16="http://schemas.microsoft.com/office/drawing/2014/main" id="{A2991E70-E187-6897-05F2-8CE004091969}"/>
              </a:ext>
            </a:extLst>
          </p:cNvPr>
          <p:cNvSpPr txBox="1"/>
          <p:nvPr/>
        </p:nvSpPr>
        <p:spPr>
          <a:xfrm>
            <a:off x="4708837" y="2145119"/>
            <a:ext cx="4470399" cy="4247317"/>
          </a:xfrm>
          <a:prstGeom prst="rect">
            <a:avLst/>
          </a:prstGeom>
          <a:noFill/>
        </p:spPr>
        <p:txBody>
          <a:bodyPr wrap="square" rtlCol="0">
            <a:spAutoFit/>
          </a:bodyPr>
          <a:lstStyle/>
          <a:p>
            <a:r>
              <a:rPr lang="da-DK" b="1" dirty="0"/>
              <a:t>Inspiration</a:t>
            </a:r>
            <a:endParaRPr lang="da-DK" dirty="0"/>
          </a:p>
          <a:p>
            <a:pPr marL="285750" indent="-285750">
              <a:buFont typeface="Arial" panose="020B0604020202020204" pitchFamily="34" charset="0"/>
              <a:buChar char="•"/>
            </a:pPr>
            <a:r>
              <a:rPr lang="da-DK" dirty="0"/>
              <a:t>Studierejserne i Europa i 1912–1913 blev afgørende for hans modne stil. </a:t>
            </a:r>
          </a:p>
          <a:p>
            <a:pPr marL="285750" indent="-285750">
              <a:buFont typeface="Arial" panose="020B0604020202020204" pitchFamily="34" charset="0"/>
              <a:buChar char="•"/>
            </a:pPr>
            <a:r>
              <a:rPr lang="da-DK" dirty="0"/>
              <a:t>I München blev han grebet af den arkaisk-græske kunst, især skulpturerne fra </a:t>
            </a:r>
            <a:r>
              <a:rPr lang="da-DK" dirty="0" err="1"/>
              <a:t>Aigina</a:t>
            </a:r>
            <a:r>
              <a:rPr lang="da-DK" dirty="0"/>
              <a:t>-templet.</a:t>
            </a:r>
          </a:p>
          <a:p>
            <a:pPr marL="285750" indent="-285750">
              <a:buFont typeface="Arial" panose="020B0604020202020204" pitchFamily="34" charset="0"/>
              <a:buChar char="•"/>
            </a:pPr>
            <a:r>
              <a:rPr lang="da-DK" dirty="0"/>
              <a:t>I Firenze gjorde mødet med Donatellos værker et uudsletteligt indtryk og han betragtede han som en af »kunstens kilder«. </a:t>
            </a:r>
          </a:p>
          <a:p>
            <a:pPr marL="285750" indent="-285750">
              <a:buFont typeface="Arial" panose="020B0604020202020204" pitchFamily="34" charset="0"/>
              <a:buChar char="•"/>
            </a:pPr>
            <a:r>
              <a:rPr lang="da-DK" dirty="0"/>
              <a:t>Selvom hans formsprog var solidt forankret i klassicismen og traditionen fra Bertel Thorvaldsen, adskilte han sig ved at tilføre værkerne et mere raffineret og stiliseret udtryk.</a:t>
            </a:r>
          </a:p>
        </p:txBody>
      </p:sp>
    </p:spTree>
    <p:extLst>
      <p:ext uri="{BB962C8B-B14F-4D97-AF65-F5344CB8AC3E}">
        <p14:creationId xmlns:p14="http://schemas.microsoft.com/office/powerpoint/2010/main" val="32097124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a:extLst>
            <a:ext uri="{FF2B5EF4-FFF2-40B4-BE49-F238E27FC236}">
              <a16:creationId xmlns:a16="http://schemas.microsoft.com/office/drawing/2014/main" id="{A901A36B-BBB6-F03C-8E5C-67E8F869453E}"/>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5A5A3ABA-0031-5F52-75D7-F9AA0CFF60BC}"/>
              </a:ext>
            </a:extLst>
          </p:cNvPr>
          <p:cNvSpPr>
            <a:spLocks noGrp="1"/>
          </p:cNvSpPr>
          <p:nvPr>
            <p:ph type="ctrTitle"/>
          </p:nvPr>
        </p:nvSpPr>
        <p:spPr>
          <a:xfrm>
            <a:off x="1416996" y="130141"/>
            <a:ext cx="9144000" cy="1244917"/>
          </a:xfrm>
        </p:spPr>
        <p:txBody>
          <a:bodyPr>
            <a:normAutofit/>
          </a:bodyPr>
          <a:lstStyle/>
          <a:p>
            <a:r>
              <a:rPr lang="da-DK" dirty="0"/>
              <a:t>Røde Kors</a:t>
            </a:r>
          </a:p>
        </p:txBody>
      </p:sp>
      <p:pic>
        <p:nvPicPr>
          <p:cNvPr id="4" name="Billede 3">
            <a:extLst>
              <a:ext uri="{FF2B5EF4-FFF2-40B4-BE49-F238E27FC236}">
                <a16:creationId xmlns:a16="http://schemas.microsoft.com/office/drawing/2014/main" id="{5BFE367E-7D7B-379A-6580-52A547413738}"/>
              </a:ext>
            </a:extLst>
          </p:cNvPr>
          <p:cNvPicPr>
            <a:picLocks noChangeAspect="1"/>
          </p:cNvPicPr>
          <p:nvPr/>
        </p:nvPicPr>
        <p:blipFill>
          <a:blip r:embed="rId2">
            <a:clrChange>
              <a:clrFrom>
                <a:srgbClr val="FCFDF8"/>
              </a:clrFrom>
              <a:clrTo>
                <a:srgbClr val="FCFDF8">
                  <a:alpha val="0"/>
                </a:srgbClr>
              </a:clrTo>
            </a:clrChange>
            <a:extLst>
              <a:ext uri="{28A0092B-C50C-407E-A947-70E740481C1C}">
                <a14:useLocalDpi xmlns:a14="http://schemas.microsoft.com/office/drawing/2010/main" val="0"/>
              </a:ext>
            </a:extLst>
          </a:blip>
          <a:stretch>
            <a:fillRect/>
          </a:stretch>
        </p:blipFill>
        <p:spPr>
          <a:xfrm>
            <a:off x="4411259" y="1456441"/>
            <a:ext cx="3766089" cy="2903972"/>
          </a:xfrm>
          <a:prstGeom prst="rect">
            <a:avLst/>
          </a:prstGeom>
        </p:spPr>
      </p:pic>
      <p:sp>
        <p:nvSpPr>
          <p:cNvPr id="3" name="Tekstfelt 2">
            <a:extLst>
              <a:ext uri="{FF2B5EF4-FFF2-40B4-BE49-F238E27FC236}">
                <a16:creationId xmlns:a16="http://schemas.microsoft.com/office/drawing/2014/main" id="{784F6B2E-3AE8-4464-C072-0CB4F8946DEF}"/>
              </a:ext>
            </a:extLst>
          </p:cNvPr>
          <p:cNvSpPr txBox="1"/>
          <p:nvPr/>
        </p:nvSpPr>
        <p:spPr>
          <a:xfrm>
            <a:off x="2922097" y="4154302"/>
            <a:ext cx="6347806" cy="1200329"/>
          </a:xfrm>
          <a:prstGeom prst="rect">
            <a:avLst/>
          </a:prstGeom>
          <a:noFill/>
        </p:spPr>
        <p:txBody>
          <a:bodyPr wrap="square" rtlCol="0">
            <a:spAutoFit/>
          </a:bodyPr>
          <a:lstStyle/>
          <a:p>
            <a:r>
              <a:rPr lang="da-DK" b="1" dirty="0"/>
              <a:t>Første arbejde</a:t>
            </a:r>
          </a:p>
          <a:p>
            <a:pPr marL="285750" indent="-285750">
              <a:buFont typeface="Arial" panose="020B0604020202020204" pitchFamily="34" charset="0"/>
              <a:buChar char="•"/>
            </a:pPr>
            <a:r>
              <a:rPr lang="da-DK" dirty="0"/>
              <a:t>Udkast til hæderstegn fra Røde Kors.</a:t>
            </a:r>
          </a:p>
          <a:p>
            <a:pPr marL="285750" indent="-285750">
              <a:buFont typeface="Arial" panose="020B0604020202020204" pitchFamily="34" charset="0"/>
              <a:buChar char="•"/>
            </a:pPr>
            <a:r>
              <a:rPr lang="da-DK" dirty="0"/>
              <a:t>Ensidig der på forsiden har den barmhjertige samaritaner.</a:t>
            </a:r>
          </a:p>
          <a:p>
            <a:pPr marL="285750" indent="-285750">
              <a:buFont typeface="Arial" panose="020B0604020202020204" pitchFamily="34" charset="0"/>
              <a:buChar char="•"/>
            </a:pPr>
            <a:r>
              <a:rPr lang="da-DK" dirty="0"/>
              <a:t>Blev aldrig benyttet.</a:t>
            </a:r>
          </a:p>
        </p:txBody>
      </p:sp>
    </p:spTree>
    <p:extLst>
      <p:ext uri="{BB962C8B-B14F-4D97-AF65-F5344CB8AC3E}">
        <p14:creationId xmlns:p14="http://schemas.microsoft.com/office/powerpoint/2010/main" val="15536104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a:extLst>
            <a:ext uri="{FF2B5EF4-FFF2-40B4-BE49-F238E27FC236}">
              <a16:creationId xmlns:a16="http://schemas.microsoft.com/office/drawing/2014/main" id="{64D95844-F7E1-A15A-F1F5-AA0C41BEBD0A}"/>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F04D343C-9227-8CFD-8C24-F5782E242BC9}"/>
              </a:ext>
            </a:extLst>
          </p:cNvPr>
          <p:cNvSpPr>
            <a:spLocks noGrp="1"/>
          </p:cNvSpPr>
          <p:nvPr>
            <p:ph type="ctrTitle"/>
          </p:nvPr>
        </p:nvSpPr>
        <p:spPr>
          <a:xfrm>
            <a:off x="1416996" y="130141"/>
            <a:ext cx="9144000" cy="1244917"/>
          </a:xfrm>
        </p:spPr>
        <p:txBody>
          <a:bodyPr>
            <a:normAutofit/>
          </a:bodyPr>
          <a:lstStyle/>
          <a:p>
            <a:r>
              <a:rPr lang="da-DK" dirty="0"/>
              <a:t>C.M.C. Mackeprang</a:t>
            </a:r>
          </a:p>
        </p:txBody>
      </p:sp>
      <p:pic>
        <p:nvPicPr>
          <p:cNvPr id="4" name="Billede 3">
            <a:extLst>
              <a:ext uri="{FF2B5EF4-FFF2-40B4-BE49-F238E27FC236}">
                <a16:creationId xmlns:a16="http://schemas.microsoft.com/office/drawing/2014/main" id="{99AFFC21-8541-1375-45E9-8151FF6975E1}"/>
              </a:ext>
            </a:extLst>
          </p:cNvPr>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153156" y="1536938"/>
            <a:ext cx="9885687" cy="5040000"/>
          </a:xfrm>
          <a:prstGeom prst="rect">
            <a:avLst/>
          </a:prstGeom>
        </p:spPr>
      </p:pic>
    </p:spTree>
    <p:extLst>
      <p:ext uri="{BB962C8B-B14F-4D97-AF65-F5344CB8AC3E}">
        <p14:creationId xmlns:p14="http://schemas.microsoft.com/office/powerpoint/2010/main" val="9143870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a:extLst>
            <a:ext uri="{FF2B5EF4-FFF2-40B4-BE49-F238E27FC236}">
              <a16:creationId xmlns:a16="http://schemas.microsoft.com/office/drawing/2014/main" id="{8119056B-5CFA-B5AE-55D1-66BE0FCB1873}"/>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638BA4D9-FB2E-ED06-8E6E-802332766545}"/>
              </a:ext>
            </a:extLst>
          </p:cNvPr>
          <p:cNvSpPr>
            <a:spLocks noGrp="1"/>
          </p:cNvSpPr>
          <p:nvPr>
            <p:ph type="ctrTitle"/>
          </p:nvPr>
        </p:nvSpPr>
        <p:spPr>
          <a:xfrm>
            <a:off x="1416996" y="130141"/>
            <a:ext cx="9144000" cy="1244917"/>
          </a:xfrm>
        </p:spPr>
        <p:txBody>
          <a:bodyPr>
            <a:normAutofit fontScale="90000"/>
          </a:bodyPr>
          <a:lstStyle/>
          <a:p>
            <a:r>
              <a:rPr lang="da-DK" dirty="0"/>
              <a:t>C.M.C. Mackeprang 1869-1959</a:t>
            </a:r>
          </a:p>
        </p:txBody>
      </p:sp>
      <p:pic>
        <p:nvPicPr>
          <p:cNvPr id="5" name="Billede 4">
            <a:extLst>
              <a:ext uri="{FF2B5EF4-FFF2-40B4-BE49-F238E27FC236}">
                <a16:creationId xmlns:a16="http://schemas.microsoft.com/office/drawing/2014/main" id="{22448C6B-7474-1A86-2C78-17C4C0F700B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4547" y="1685158"/>
            <a:ext cx="3886200" cy="4520946"/>
          </a:xfrm>
          <a:prstGeom prst="rect">
            <a:avLst/>
          </a:prstGeom>
        </p:spPr>
      </p:pic>
      <p:sp>
        <p:nvSpPr>
          <p:cNvPr id="6" name="Tekstfelt 5">
            <a:extLst>
              <a:ext uri="{FF2B5EF4-FFF2-40B4-BE49-F238E27FC236}">
                <a16:creationId xmlns:a16="http://schemas.microsoft.com/office/drawing/2014/main" id="{CFB566EB-D8CC-BC01-DF14-3982588A182B}"/>
              </a:ext>
            </a:extLst>
          </p:cNvPr>
          <p:cNvSpPr txBox="1"/>
          <p:nvPr/>
        </p:nvSpPr>
        <p:spPr>
          <a:xfrm>
            <a:off x="5329647" y="1685158"/>
            <a:ext cx="6347806" cy="923330"/>
          </a:xfrm>
          <a:prstGeom prst="rect">
            <a:avLst/>
          </a:prstGeom>
          <a:noFill/>
        </p:spPr>
        <p:txBody>
          <a:bodyPr wrap="square" rtlCol="0">
            <a:spAutoFit/>
          </a:bodyPr>
          <a:lstStyle/>
          <a:p>
            <a:r>
              <a:rPr lang="da-DK" dirty="0"/>
              <a:t>Historiker, fra 1897 knyttet til Nationalmuseet, direktør 1922-38. Hans direktørtid prægedes af museets udvidelse og ombygning der var færdig i 1938.</a:t>
            </a:r>
          </a:p>
        </p:txBody>
      </p:sp>
      <p:sp>
        <p:nvSpPr>
          <p:cNvPr id="8" name="Tekstfelt 7">
            <a:extLst>
              <a:ext uri="{FF2B5EF4-FFF2-40B4-BE49-F238E27FC236}">
                <a16:creationId xmlns:a16="http://schemas.microsoft.com/office/drawing/2014/main" id="{056C8826-1BF8-D19F-10B1-153779FE96E8}"/>
              </a:ext>
            </a:extLst>
          </p:cNvPr>
          <p:cNvSpPr txBox="1"/>
          <p:nvPr/>
        </p:nvSpPr>
        <p:spPr>
          <a:xfrm>
            <a:off x="5329647" y="2734541"/>
            <a:ext cx="6347806" cy="1200329"/>
          </a:xfrm>
          <a:prstGeom prst="rect">
            <a:avLst/>
          </a:prstGeom>
          <a:noFill/>
        </p:spPr>
        <p:txBody>
          <a:bodyPr wrap="square" rtlCol="0">
            <a:spAutoFit/>
          </a:bodyPr>
          <a:lstStyle/>
          <a:p>
            <a:r>
              <a:rPr lang="da-DK" dirty="0"/>
              <a:t>Han skrev disputats om dansk købstadstyre i middelalder og renæssance (1900).</a:t>
            </a:r>
          </a:p>
          <a:p>
            <a:r>
              <a:rPr lang="da-DK" dirty="0"/>
              <a:t>Han var kender af danske kirkers skulpturarbejder fra romansk tid.</a:t>
            </a:r>
          </a:p>
        </p:txBody>
      </p:sp>
      <p:sp>
        <p:nvSpPr>
          <p:cNvPr id="10" name="Tekstfelt 9">
            <a:extLst>
              <a:ext uri="{FF2B5EF4-FFF2-40B4-BE49-F238E27FC236}">
                <a16:creationId xmlns:a16="http://schemas.microsoft.com/office/drawing/2014/main" id="{8AF6D515-908D-8389-34CF-F137C0FBFB8F}"/>
              </a:ext>
            </a:extLst>
          </p:cNvPr>
          <p:cNvSpPr txBox="1"/>
          <p:nvPr/>
        </p:nvSpPr>
        <p:spPr>
          <a:xfrm>
            <a:off x="5329647" y="4060923"/>
            <a:ext cx="6096000" cy="923330"/>
          </a:xfrm>
          <a:prstGeom prst="rect">
            <a:avLst/>
          </a:prstGeom>
          <a:noFill/>
        </p:spPr>
        <p:txBody>
          <a:bodyPr wrap="square">
            <a:spAutoFit/>
          </a:bodyPr>
          <a:lstStyle/>
          <a:p>
            <a:pPr>
              <a:buNone/>
            </a:pPr>
            <a:r>
              <a:rPr lang="da-DK" dirty="0"/>
              <a:t>Han fik indflydelse på Bygningsfredningsloven af 1918 og var hovedmanden bag etableringen af </a:t>
            </a:r>
            <a:r>
              <a:rPr lang="da-DK" dirty="0" err="1"/>
              <a:t>bogværket</a:t>
            </a:r>
            <a:r>
              <a:rPr lang="da-DK" dirty="0"/>
              <a:t> Danmarks Kirker.</a:t>
            </a:r>
          </a:p>
        </p:txBody>
      </p:sp>
    </p:spTree>
    <p:extLst>
      <p:ext uri="{BB962C8B-B14F-4D97-AF65-F5344CB8AC3E}">
        <p14:creationId xmlns:p14="http://schemas.microsoft.com/office/powerpoint/2010/main" val="14123060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a:extLst>
            <a:ext uri="{FF2B5EF4-FFF2-40B4-BE49-F238E27FC236}">
              <a16:creationId xmlns:a16="http://schemas.microsoft.com/office/drawing/2014/main" id="{332292CD-BF91-EA07-03EE-AB0746DDF416}"/>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B22373B5-9D21-9329-A150-BBA320B04496}"/>
              </a:ext>
            </a:extLst>
          </p:cNvPr>
          <p:cNvSpPr>
            <a:spLocks noGrp="1"/>
          </p:cNvSpPr>
          <p:nvPr>
            <p:ph type="ctrTitle"/>
          </p:nvPr>
        </p:nvSpPr>
        <p:spPr>
          <a:xfrm>
            <a:off x="1416996" y="130141"/>
            <a:ext cx="9144000" cy="1244917"/>
          </a:xfrm>
        </p:spPr>
        <p:txBody>
          <a:bodyPr>
            <a:normAutofit/>
          </a:bodyPr>
          <a:lstStyle/>
          <a:p>
            <a:r>
              <a:rPr lang="da-DK" dirty="0"/>
              <a:t>Eiler Nystrøm</a:t>
            </a:r>
          </a:p>
        </p:txBody>
      </p:sp>
      <p:pic>
        <p:nvPicPr>
          <p:cNvPr id="4" name="Billede 3">
            <a:extLst>
              <a:ext uri="{FF2B5EF4-FFF2-40B4-BE49-F238E27FC236}">
                <a16:creationId xmlns:a16="http://schemas.microsoft.com/office/drawing/2014/main" id="{8321BA14-2ED0-BE47-81D3-8BCF8E907279}"/>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89793" y="1526445"/>
            <a:ext cx="10012414" cy="5040000"/>
          </a:xfrm>
          <a:prstGeom prst="rect">
            <a:avLst/>
          </a:prstGeom>
        </p:spPr>
      </p:pic>
    </p:spTree>
    <p:extLst>
      <p:ext uri="{BB962C8B-B14F-4D97-AF65-F5344CB8AC3E}">
        <p14:creationId xmlns:p14="http://schemas.microsoft.com/office/powerpoint/2010/main" val="36589434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a:extLst>
            <a:ext uri="{FF2B5EF4-FFF2-40B4-BE49-F238E27FC236}">
              <a16:creationId xmlns:a16="http://schemas.microsoft.com/office/drawing/2014/main" id="{044C5792-5D62-0F00-2465-0D91F4A054C6}"/>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50704F34-0A34-4BEF-39F6-24C9636B64A2}"/>
              </a:ext>
            </a:extLst>
          </p:cNvPr>
          <p:cNvSpPr>
            <a:spLocks noGrp="1"/>
          </p:cNvSpPr>
          <p:nvPr>
            <p:ph type="ctrTitle"/>
          </p:nvPr>
        </p:nvSpPr>
        <p:spPr>
          <a:xfrm>
            <a:off x="1416996" y="130141"/>
            <a:ext cx="9144000" cy="1244917"/>
          </a:xfrm>
        </p:spPr>
        <p:txBody>
          <a:bodyPr>
            <a:normAutofit/>
          </a:bodyPr>
          <a:lstStyle/>
          <a:p>
            <a:r>
              <a:rPr lang="da-DK" dirty="0"/>
              <a:t>Eiler Nystrøm 1874–1948</a:t>
            </a:r>
          </a:p>
        </p:txBody>
      </p:sp>
      <p:sp>
        <p:nvSpPr>
          <p:cNvPr id="8" name="Tekstfelt 7">
            <a:extLst>
              <a:ext uri="{FF2B5EF4-FFF2-40B4-BE49-F238E27FC236}">
                <a16:creationId xmlns:a16="http://schemas.microsoft.com/office/drawing/2014/main" id="{A83ABF4A-C8DB-7AF6-E79E-3AF1D818D85A}"/>
              </a:ext>
            </a:extLst>
          </p:cNvPr>
          <p:cNvSpPr txBox="1"/>
          <p:nvPr/>
        </p:nvSpPr>
        <p:spPr>
          <a:xfrm>
            <a:off x="4772297" y="1711211"/>
            <a:ext cx="6096000" cy="1477328"/>
          </a:xfrm>
          <a:prstGeom prst="rect">
            <a:avLst/>
          </a:prstGeom>
          <a:noFill/>
        </p:spPr>
        <p:txBody>
          <a:bodyPr wrap="square">
            <a:spAutoFit/>
          </a:bodyPr>
          <a:lstStyle/>
          <a:p>
            <a:r>
              <a:rPr lang="da-DK" dirty="0"/>
              <a:t>Historiker, arkivar og forfatter, som kandidat fik han en midlertidig ansættelse som afskriver og registrator i Rigsarkivet. Herfra ledtes han ind på selvstændige studier, en frugt heraf var tobindsværket ”Offentlige Forlystelser i Frederik VI's Tid”.</a:t>
            </a:r>
          </a:p>
        </p:txBody>
      </p:sp>
      <p:sp>
        <p:nvSpPr>
          <p:cNvPr id="10" name="Tekstfelt 9">
            <a:extLst>
              <a:ext uri="{FF2B5EF4-FFF2-40B4-BE49-F238E27FC236}">
                <a16:creationId xmlns:a16="http://schemas.microsoft.com/office/drawing/2014/main" id="{84C0B240-4C1F-E154-A773-5413018E55F5}"/>
              </a:ext>
            </a:extLst>
          </p:cNvPr>
          <p:cNvSpPr txBox="1"/>
          <p:nvPr/>
        </p:nvSpPr>
        <p:spPr>
          <a:xfrm>
            <a:off x="4772297" y="3291816"/>
            <a:ext cx="6096000" cy="1477328"/>
          </a:xfrm>
          <a:prstGeom prst="rect">
            <a:avLst/>
          </a:prstGeom>
          <a:noFill/>
        </p:spPr>
        <p:txBody>
          <a:bodyPr wrap="square">
            <a:spAutoFit/>
          </a:bodyPr>
          <a:lstStyle/>
          <a:p>
            <a:r>
              <a:rPr lang="da-DK" dirty="0"/>
              <a:t>Hans doktordisputats omhandlede ”Den danske Komedies Oprindelse”. Det lykkedes ham at fremdrage flere hidtil ukendte kilder, men han hævdede også en helt igennem original om end omdiskutabel opfattelse af teaters tilblivelse.</a:t>
            </a:r>
          </a:p>
        </p:txBody>
      </p:sp>
      <p:sp>
        <p:nvSpPr>
          <p:cNvPr id="12" name="Tekstfelt 11">
            <a:extLst>
              <a:ext uri="{FF2B5EF4-FFF2-40B4-BE49-F238E27FC236}">
                <a16:creationId xmlns:a16="http://schemas.microsoft.com/office/drawing/2014/main" id="{24F37EE2-0B2D-F815-F3AA-1B20FEABB901}"/>
              </a:ext>
            </a:extLst>
          </p:cNvPr>
          <p:cNvSpPr txBox="1"/>
          <p:nvPr/>
        </p:nvSpPr>
        <p:spPr>
          <a:xfrm>
            <a:off x="4772297" y="4889839"/>
            <a:ext cx="6096000" cy="1754326"/>
          </a:xfrm>
          <a:prstGeom prst="rect">
            <a:avLst/>
          </a:prstGeom>
          <a:noFill/>
        </p:spPr>
        <p:txBody>
          <a:bodyPr wrap="square">
            <a:spAutoFit/>
          </a:bodyPr>
          <a:lstStyle/>
          <a:p>
            <a:r>
              <a:rPr lang="da-DK" dirty="0"/>
              <a:t>Han var medlem af Det kongelige danske Selskab for Fædrelandets Historie, og af Det Danske Sprog- og Litteraturselskab, Kildeskriftselskabet og Selskabet for dansk Kulturhistorie. Han var formand for Holberg-Samfundet 1938-1947 og i bestyrelsen for Selskabet for dansk Teaterhistorie 1911-1923.</a:t>
            </a:r>
          </a:p>
        </p:txBody>
      </p:sp>
      <p:pic>
        <p:nvPicPr>
          <p:cNvPr id="3" name="Billede 2">
            <a:extLst>
              <a:ext uri="{FF2B5EF4-FFF2-40B4-BE49-F238E27FC236}">
                <a16:creationId xmlns:a16="http://schemas.microsoft.com/office/drawing/2014/main" id="{C41AB745-6D7C-0569-9E68-4D99D7049B96}"/>
              </a:ext>
            </a:extLst>
          </p:cNvPr>
          <p:cNvPicPr>
            <a:picLocks noChangeAspect="1"/>
          </p:cNvPicPr>
          <p:nvPr/>
        </p:nvPicPr>
        <p:blipFill>
          <a:blip r:embed="rId3">
            <a:grayscl/>
            <a:extLst>
              <a:ext uri="{BEBA8EAE-BF5A-486C-A8C5-ECC9F3942E4B}">
                <a14:imgProps xmlns:a14="http://schemas.microsoft.com/office/drawing/2010/main">
                  <a14:imgLayer r:embed="rId4">
                    <a14:imgEffect>
                      <a14:sharpenSoften amount="-50000"/>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948145" y="1867965"/>
            <a:ext cx="3417569" cy="4556759"/>
          </a:xfrm>
          <a:prstGeom prst="rect">
            <a:avLst/>
          </a:prstGeom>
        </p:spPr>
      </p:pic>
    </p:spTree>
    <p:extLst>
      <p:ext uri="{BB962C8B-B14F-4D97-AF65-F5344CB8AC3E}">
        <p14:creationId xmlns:p14="http://schemas.microsoft.com/office/powerpoint/2010/main" val="28313093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2"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a:extLst>
            <a:ext uri="{FF2B5EF4-FFF2-40B4-BE49-F238E27FC236}">
              <a16:creationId xmlns:a16="http://schemas.microsoft.com/office/drawing/2014/main" id="{57780ECA-D3BA-5C63-255D-8B5240B40BA7}"/>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EC68A6C2-F31B-112E-9A2B-29647878C246}"/>
              </a:ext>
            </a:extLst>
          </p:cNvPr>
          <p:cNvSpPr>
            <a:spLocks noGrp="1"/>
          </p:cNvSpPr>
          <p:nvPr>
            <p:ph type="ctrTitle"/>
          </p:nvPr>
        </p:nvSpPr>
        <p:spPr>
          <a:xfrm>
            <a:off x="1416996" y="130141"/>
            <a:ext cx="9144000" cy="1244917"/>
          </a:xfrm>
        </p:spPr>
        <p:txBody>
          <a:bodyPr>
            <a:normAutofit/>
          </a:bodyPr>
          <a:lstStyle/>
          <a:p>
            <a:r>
              <a:rPr lang="da-DK" dirty="0"/>
              <a:t>Genforeningen 1920</a:t>
            </a:r>
          </a:p>
        </p:txBody>
      </p:sp>
      <p:pic>
        <p:nvPicPr>
          <p:cNvPr id="4" name="Billede 3">
            <a:extLst>
              <a:ext uri="{FF2B5EF4-FFF2-40B4-BE49-F238E27FC236}">
                <a16:creationId xmlns:a16="http://schemas.microsoft.com/office/drawing/2014/main" id="{016ACAEA-8ABB-C6C1-AA66-9BF727678B16}"/>
              </a:ext>
            </a:extLst>
          </p:cNvPr>
          <p:cNvPicPr>
            <a:picLocks noChangeAspect="1"/>
          </p:cNvPicPr>
          <p:nvPr/>
        </p:nvPicPr>
        <p:blipFill>
          <a:blip r:embed="rId2">
            <a:clrChange>
              <a:clrFrom>
                <a:srgbClr val="FFFFFF"/>
              </a:clrFrom>
              <a:clrTo>
                <a:srgbClr val="FFFFFF">
                  <a:alpha val="0"/>
                </a:srgbClr>
              </a:clrTo>
            </a:clrChange>
            <a:extLst>
              <a:ext uri="{BEBA8EAE-BF5A-486C-A8C5-ECC9F3942E4B}">
                <a14:imgProps xmlns:a14="http://schemas.microsoft.com/office/drawing/2010/main">
                  <a14:imgLayer r:embed="rId3">
                    <a14:imgEffect>
                      <a14:brightnessContrast bright="40000" contrast="-20000"/>
                    </a14:imgEffect>
                  </a14:imgLayer>
                </a14:imgProps>
              </a:ext>
              <a:ext uri="{28A0092B-C50C-407E-A947-70E740481C1C}">
                <a14:useLocalDpi xmlns:a14="http://schemas.microsoft.com/office/drawing/2010/main" val="0"/>
              </a:ext>
            </a:extLst>
          </a:blip>
          <a:stretch>
            <a:fillRect/>
          </a:stretch>
        </p:blipFill>
        <p:spPr>
          <a:xfrm>
            <a:off x="1139077" y="1375058"/>
            <a:ext cx="9913846" cy="5040000"/>
          </a:xfrm>
          <a:prstGeom prst="rect">
            <a:avLst/>
          </a:prstGeom>
        </p:spPr>
      </p:pic>
    </p:spTree>
    <p:extLst>
      <p:ext uri="{BB962C8B-B14F-4D97-AF65-F5344CB8AC3E}">
        <p14:creationId xmlns:p14="http://schemas.microsoft.com/office/powerpoint/2010/main" val="23397439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a:extLst>
            <a:ext uri="{FF2B5EF4-FFF2-40B4-BE49-F238E27FC236}">
              <a16:creationId xmlns:a16="http://schemas.microsoft.com/office/drawing/2014/main" id="{A84D79ED-6883-E2CE-7E10-8186A9EE0BEF}"/>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00110B45-F6FE-A6CD-0583-D3DE039CE4BE}"/>
              </a:ext>
            </a:extLst>
          </p:cNvPr>
          <p:cNvSpPr>
            <a:spLocks noGrp="1"/>
          </p:cNvSpPr>
          <p:nvPr>
            <p:ph type="ctrTitle"/>
          </p:nvPr>
        </p:nvSpPr>
        <p:spPr>
          <a:xfrm>
            <a:off x="1416996" y="130141"/>
            <a:ext cx="9144000" cy="1244917"/>
          </a:xfrm>
        </p:spPr>
        <p:txBody>
          <a:bodyPr>
            <a:normAutofit/>
          </a:bodyPr>
          <a:lstStyle/>
          <a:p>
            <a:r>
              <a:rPr lang="da-DK" dirty="0"/>
              <a:t>Genforeningen 1920</a:t>
            </a:r>
          </a:p>
        </p:txBody>
      </p:sp>
      <p:pic>
        <p:nvPicPr>
          <p:cNvPr id="4" name="Billede 3">
            <a:extLst>
              <a:ext uri="{FF2B5EF4-FFF2-40B4-BE49-F238E27FC236}">
                <a16:creationId xmlns:a16="http://schemas.microsoft.com/office/drawing/2014/main" id="{83DADED9-6D34-505C-E505-DC3CC8DF1A0E}"/>
              </a:ext>
            </a:extLst>
          </p:cNvPr>
          <p:cNvPicPr>
            <a:picLocks noChangeAspect="1"/>
          </p:cNvPicPr>
          <p:nvPr/>
        </p:nvPicPr>
        <p:blipFill>
          <a:blip r:embed="rId2">
            <a:clrChange>
              <a:clrFrom>
                <a:srgbClr val="FFFFFF"/>
              </a:clrFrom>
              <a:clrTo>
                <a:srgbClr val="FFFFFF">
                  <a:alpha val="0"/>
                </a:srgbClr>
              </a:clrTo>
            </a:clrChange>
            <a:extLst>
              <a:ext uri="{BEBA8EAE-BF5A-486C-A8C5-ECC9F3942E4B}">
                <a14:imgProps xmlns:a14="http://schemas.microsoft.com/office/drawing/2010/main">
                  <a14:imgLayer r:embed="rId3">
                    <a14:imgEffect>
                      <a14:brightnessContrast bright="40000" contrast="-20000"/>
                    </a14:imgEffect>
                  </a14:imgLayer>
                </a14:imgProps>
              </a:ext>
              <a:ext uri="{28A0092B-C50C-407E-A947-70E740481C1C}">
                <a14:useLocalDpi xmlns:a14="http://schemas.microsoft.com/office/drawing/2010/main" val="0"/>
              </a:ext>
            </a:extLst>
          </a:blip>
          <a:stretch>
            <a:fillRect/>
          </a:stretch>
        </p:blipFill>
        <p:spPr>
          <a:xfrm>
            <a:off x="270637" y="2444162"/>
            <a:ext cx="4411632" cy="2242785"/>
          </a:xfrm>
          <a:prstGeom prst="rect">
            <a:avLst/>
          </a:prstGeom>
        </p:spPr>
      </p:pic>
      <p:sp>
        <p:nvSpPr>
          <p:cNvPr id="3" name="Tekstfelt 2">
            <a:extLst>
              <a:ext uri="{FF2B5EF4-FFF2-40B4-BE49-F238E27FC236}">
                <a16:creationId xmlns:a16="http://schemas.microsoft.com/office/drawing/2014/main" id="{4A419857-FD51-1328-A7F4-8C114FBC1D06}"/>
              </a:ext>
            </a:extLst>
          </p:cNvPr>
          <p:cNvSpPr txBox="1"/>
          <p:nvPr/>
        </p:nvSpPr>
        <p:spPr>
          <a:xfrm>
            <a:off x="4772297" y="1711211"/>
            <a:ext cx="6096000" cy="923330"/>
          </a:xfrm>
          <a:prstGeom prst="rect">
            <a:avLst/>
          </a:prstGeom>
          <a:noFill/>
        </p:spPr>
        <p:txBody>
          <a:bodyPr wrap="square">
            <a:spAutoFit/>
          </a:bodyPr>
          <a:lstStyle/>
          <a:p>
            <a:r>
              <a:rPr lang="da-DK" dirty="0"/>
              <a:t>”Den </a:t>
            </a:r>
            <a:r>
              <a:rPr lang="da-DK" dirty="0" err="1"/>
              <a:t>Sønderjydske</a:t>
            </a:r>
            <a:r>
              <a:rPr lang="da-DK" dirty="0"/>
              <a:t> Fond” (1918 – 1937) lod medaljen fremstille i bronze og forgyldt bronze for at samle ind til sønderjyske krigsinvalider.</a:t>
            </a:r>
          </a:p>
        </p:txBody>
      </p:sp>
      <p:sp>
        <p:nvSpPr>
          <p:cNvPr id="5" name="Tekstfelt 4">
            <a:extLst>
              <a:ext uri="{FF2B5EF4-FFF2-40B4-BE49-F238E27FC236}">
                <a16:creationId xmlns:a16="http://schemas.microsoft.com/office/drawing/2014/main" id="{4D644F93-9B6D-BFD4-8F8F-06C2D9650E20}"/>
              </a:ext>
            </a:extLst>
          </p:cNvPr>
          <p:cNvSpPr txBox="1"/>
          <p:nvPr/>
        </p:nvSpPr>
        <p:spPr>
          <a:xfrm>
            <a:off x="4827421" y="3648382"/>
            <a:ext cx="6096000" cy="923330"/>
          </a:xfrm>
          <a:prstGeom prst="rect">
            <a:avLst/>
          </a:prstGeom>
          <a:noFill/>
        </p:spPr>
        <p:txBody>
          <a:bodyPr wrap="square">
            <a:spAutoFit/>
          </a:bodyPr>
          <a:lstStyle/>
          <a:p>
            <a:r>
              <a:rPr lang="da-DK" dirty="0"/>
              <a:t>I 1920 overvejede Fonden at udgive medaljen i sølv til fortjente sønderjyder. Man endte i stedet med at give Christian X en medalje i guld.</a:t>
            </a:r>
          </a:p>
        </p:txBody>
      </p:sp>
      <p:sp>
        <p:nvSpPr>
          <p:cNvPr id="6" name="Tekstfelt 5">
            <a:extLst>
              <a:ext uri="{FF2B5EF4-FFF2-40B4-BE49-F238E27FC236}">
                <a16:creationId xmlns:a16="http://schemas.microsoft.com/office/drawing/2014/main" id="{F41E2AAE-16BD-509D-9503-10527C89F9AF}"/>
              </a:ext>
            </a:extLst>
          </p:cNvPr>
          <p:cNvSpPr txBox="1"/>
          <p:nvPr/>
        </p:nvSpPr>
        <p:spPr>
          <a:xfrm>
            <a:off x="4772297" y="2840287"/>
            <a:ext cx="6096000" cy="369332"/>
          </a:xfrm>
          <a:prstGeom prst="rect">
            <a:avLst/>
          </a:prstGeom>
          <a:noFill/>
        </p:spPr>
        <p:txBody>
          <a:bodyPr wrap="square">
            <a:spAutoFit/>
          </a:bodyPr>
          <a:lstStyle/>
          <a:p>
            <a:r>
              <a:rPr lang="da-DK" dirty="0"/>
              <a:t>Fremstillet hos kgl. Hofjuveler P. Hertz i København.</a:t>
            </a:r>
          </a:p>
        </p:txBody>
      </p:sp>
      <p:sp>
        <p:nvSpPr>
          <p:cNvPr id="8" name="Tekstfelt 7">
            <a:extLst>
              <a:ext uri="{FF2B5EF4-FFF2-40B4-BE49-F238E27FC236}">
                <a16:creationId xmlns:a16="http://schemas.microsoft.com/office/drawing/2014/main" id="{5BAF7922-B7F7-FC30-30F0-431077C96FD4}"/>
              </a:ext>
            </a:extLst>
          </p:cNvPr>
          <p:cNvSpPr txBox="1"/>
          <p:nvPr/>
        </p:nvSpPr>
        <p:spPr>
          <a:xfrm>
            <a:off x="4827421" y="4755467"/>
            <a:ext cx="6096000" cy="646331"/>
          </a:xfrm>
          <a:prstGeom prst="rect">
            <a:avLst/>
          </a:prstGeom>
          <a:noFill/>
        </p:spPr>
        <p:txBody>
          <a:bodyPr wrap="square">
            <a:spAutoFit/>
          </a:bodyPr>
          <a:lstStyle/>
          <a:p>
            <a:r>
              <a:rPr lang="da-DK" dirty="0"/>
              <a:t>Senere i 1920 gav Fonden en guldmedalje til dronning Alexandrine og til enkedronning Louise.</a:t>
            </a:r>
          </a:p>
        </p:txBody>
      </p:sp>
      <p:sp>
        <p:nvSpPr>
          <p:cNvPr id="9" name="Tekstfelt 8">
            <a:extLst>
              <a:ext uri="{FF2B5EF4-FFF2-40B4-BE49-F238E27FC236}">
                <a16:creationId xmlns:a16="http://schemas.microsoft.com/office/drawing/2014/main" id="{62922321-01B8-9C87-7FBA-B37264DB97F6}"/>
              </a:ext>
            </a:extLst>
          </p:cNvPr>
          <p:cNvSpPr txBox="1"/>
          <p:nvPr/>
        </p:nvSpPr>
        <p:spPr>
          <a:xfrm>
            <a:off x="4827421" y="5585553"/>
            <a:ext cx="6096000" cy="646331"/>
          </a:xfrm>
          <a:prstGeom prst="rect">
            <a:avLst/>
          </a:prstGeom>
          <a:noFill/>
        </p:spPr>
        <p:txBody>
          <a:bodyPr wrap="square">
            <a:spAutoFit/>
          </a:bodyPr>
          <a:lstStyle/>
          <a:p>
            <a:r>
              <a:rPr lang="da-DK" dirty="0"/>
              <a:t>I dag kendes kun guldmedaljen der blev givet til </a:t>
            </a:r>
            <a:r>
              <a:rPr lang="da-DK" dirty="0" err="1"/>
              <a:t>enkedron-ning</a:t>
            </a:r>
            <a:r>
              <a:rPr lang="da-DK" dirty="0"/>
              <a:t> Louise.</a:t>
            </a:r>
          </a:p>
        </p:txBody>
      </p:sp>
      <p:sp>
        <p:nvSpPr>
          <p:cNvPr id="7" name="Tekstfelt 6">
            <a:extLst>
              <a:ext uri="{FF2B5EF4-FFF2-40B4-BE49-F238E27FC236}">
                <a16:creationId xmlns:a16="http://schemas.microsoft.com/office/drawing/2014/main" id="{A0E75781-43F1-6AFC-26C4-085441E33A68}"/>
              </a:ext>
            </a:extLst>
          </p:cNvPr>
          <p:cNvSpPr txBox="1"/>
          <p:nvPr/>
        </p:nvSpPr>
        <p:spPr>
          <a:xfrm>
            <a:off x="482321" y="5108256"/>
            <a:ext cx="3356150" cy="923330"/>
          </a:xfrm>
          <a:prstGeom prst="rect">
            <a:avLst/>
          </a:prstGeom>
          <a:noFill/>
        </p:spPr>
        <p:txBody>
          <a:bodyPr wrap="square" rtlCol="0">
            <a:spAutoFit/>
          </a:bodyPr>
          <a:lstStyle/>
          <a:p>
            <a:r>
              <a:rPr lang="da-DK" dirty="0"/>
              <a:t>Kilde: Peter B. Johansen</a:t>
            </a:r>
          </a:p>
          <a:p>
            <a:r>
              <a:rPr lang="da-DK" dirty="0"/>
              <a:t>Frederikssund Møntklub</a:t>
            </a:r>
          </a:p>
          <a:p>
            <a:r>
              <a:rPr lang="da-DK" dirty="0"/>
              <a:t>Klubblad nr. 3, 2026 </a:t>
            </a:r>
          </a:p>
        </p:txBody>
      </p:sp>
    </p:spTree>
    <p:extLst>
      <p:ext uri="{BB962C8B-B14F-4D97-AF65-F5344CB8AC3E}">
        <p14:creationId xmlns:p14="http://schemas.microsoft.com/office/powerpoint/2010/main" val="22476158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8" grpId="0"/>
      <p:bldP spid="9"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a:extLst>
            <a:ext uri="{FF2B5EF4-FFF2-40B4-BE49-F238E27FC236}">
              <a16:creationId xmlns:a16="http://schemas.microsoft.com/office/drawing/2014/main" id="{F7F47113-0515-A217-B42A-D7C1EFD2DFBB}"/>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B7E487F3-0839-58DA-9300-21FB1F0B40F8}"/>
              </a:ext>
            </a:extLst>
          </p:cNvPr>
          <p:cNvSpPr>
            <a:spLocks noGrp="1"/>
          </p:cNvSpPr>
          <p:nvPr>
            <p:ph type="ctrTitle"/>
          </p:nvPr>
        </p:nvSpPr>
        <p:spPr>
          <a:xfrm>
            <a:off x="1416996" y="130141"/>
            <a:ext cx="9144000" cy="1244917"/>
          </a:xfrm>
        </p:spPr>
        <p:txBody>
          <a:bodyPr>
            <a:normAutofit/>
          </a:bodyPr>
          <a:lstStyle/>
          <a:p>
            <a:r>
              <a:rPr lang="da-DK" dirty="0"/>
              <a:t>Genforeningen 1920</a:t>
            </a:r>
          </a:p>
        </p:txBody>
      </p:sp>
      <p:pic>
        <p:nvPicPr>
          <p:cNvPr id="4" name="Billede 3">
            <a:extLst>
              <a:ext uri="{FF2B5EF4-FFF2-40B4-BE49-F238E27FC236}">
                <a16:creationId xmlns:a16="http://schemas.microsoft.com/office/drawing/2014/main" id="{58DA733B-7548-EF7A-3A5F-E3895E61C4AA}"/>
              </a:ext>
            </a:extLst>
          </p:cNvPr>
          <p:cNvPicPr>
            <a:picLocks noChangeAspect="1"/>
          </p:cNvPicPr>
          <p:nvPr/>
        </p:nvPicPr>
        <p:blipFill>
          <a:blip r:embed="rId2">
            <a:clrChange>
              <a:clrFrom>
                <a:srgbClr val="FFFFFF"/>
              </a:clrFrom>
              <a:clrTo>
                <a:srgbClr val="FFFFFF">
                  <a:alpha val="0"/>
                </a:srgbClr>
              </a:clrTo>
            </a:clrChange>
            <a:extLst>
              <a:ext uri="{BEBA8EAE-BF5A-486C-A8C5-ECC9F3942E4B}">
                <a14:imgProps xmlns:a14="http://schemas.microsoft.com/office/drawing/2010/main">
                  <a14:imgLayer r:embed="rId3">
                    <a14:imgEffect>
                      <a14:brightnessContrast bright="40000" contrast="-20000"/>
                    </a14:imgEffect>
                  </a14:imgLayer>
                </a14:imgProps>
              </a:ext>
              <a:ext uri="{28A0092B-C50C-407E-A947-70E740481C1C}">
                <a14:useLocalDpi xmlns:a14="http://schemas.microsoft.com/office/drawing/2010/main" val="0"/>
              </a:ext>
            </a:extLst>
          </a:blip>
          <a:stretch>
            <a:fillRect/>
          </a:stretch>
        </p:blipFill>
        <p:spPr>
          <a:xfrm>
            <a:off x="231726" y="2435342"/>
            <a:ext cx="4411632" cy="2242785"/>
          </a:xfrm>
          <a:prstGeom prst="rect">
            <a:avLst/>
          </a:prstGeom>
        </p:spPr>
      </p:pic>
      <p:sp>
        <p:nvSpPr>
          <p:cNvPr id="7" name="Tekstfelt 6">
            <a:extLst>
              <a:ext uri="{FF2B5EF4-FFF2-40B4-BE49-F238E27FC236}">
                <a16:creationId xmlns:a16="http://schemas.microsoft.com/office/drawing/2014/main" id="{7C0A2F0E-9EAC-C27B-6862-9DF443D709C7}"/>
              </a:ext>
            </a:extLst>
          </p:cNvPr>
          <p:cNvSpPr txBox="1"/>
          <p:nvPr/>
        </p:nvSpPr>
        <p:spPr>
          <a:xfrm>
            <a:off x="4772297" y="2013999"/>
            <a:ext cx="6096000" cy="369332"/>
          </a:xfrm>
          <a:prstGeom prst="rect">
            <a:avLst/>
          </a:prstGeom>
          <a:noFill/>
        </p:spPr>
        <p:txBody>
          <a:bodyPr wrap="square">
            <a:spAutoFit/>
          </a:bodyPr>
          <a:lstStyle/>
          <a:p>
            <a:r>
              <a:rPr lang="da-DK" dirty="0"/>
              <a:t>I 1924 vedtog Fondens bestyrelse at udgive medalje i sølv. </a:t>
            </a:r>
          </a:p>
        </p:txBody>
      </p:sp>
      <p:sp>
        <p:nvSpPr>
          <p:cNvPr id="8" name="Tekstfelt 7">
            <a:extLst>
              <a:ext uri="{FF2B5EF4-FFF2-40B4-BE49-F238E27FC236}">
                <a16:creationId xmlns:a16="http://schemas.microsoft.com/office/drawing/2014/main" id="{EAE9B490-280B-B4A0-F5C7-0DE3A4B56515}"/>
              </a:ext>
            </a:extLst>
          </p:cNvPr>
          <p:cNvSpPr txBox="1"/>
          <p:nvPr/>
        </p:nvSpPr>
        <p:spPr>
          <a:xfrm>
            <a:off x="4734962" y="3668128"/>
            <a:ext cx="6096000" cy="1200329"/>
          </a:xfrm>
          <a:prstGeom prst="rect">
            <a:avLst/>
          </a:prstGeom>
          <a:noFill/>
        </p:spPr>
        <p:txBody>
          <a:bodyPr wrap="square">
            <a:spAutoFit/>
          </a:bodyPr>
          <a:lstStyle/>
          <a:p>
            <a:pPr marL="285750" indent="-285750">
              <a:buFont typeface="Arial" panose="020B0604020202020204" pitchFamily="34" charset="0"/>
              <a:buChar char="•"/>
            </a:pPr>
            <a:r>
              <a:rPr lang="da-DK" dirty="0"/>
              <a:t>H.A. Bernhoft, gesandt i Paris.</a:t>
            </a:r>
          </a:p>
          <a:p>
            <a:pPr marL="285750" indent="-285750">
              <a:buFont typeface="Arial" panose="020B0604020202020204" pitchFamily="34" charset="0"/>
              <a:buChar char="•"/>
            </a:pPr>
            <a:r>
              <a:rPr lang="da-DK" dirty="0"/>
              <a:t>C.K, Engelsted, legationsråd ved det danske diplomati.</a:t>
            </a:r>
          </a:p>
          <a:p>
            <a:pPr marL="285750" indent="-285750">
              <a:buFont typeface="Arial" panose="020B0604020202020204" pitchFamily="34" charset="0"/>
              <a:buChar char="•"/>
            </a:pPr>
            <a:r>
              <a:rPr lang="da-DK" dirty="0"/>
              <a:t>Paul </a:t>
            </a:r>
            <a:r>
              <a:rPr lang="da-DK" dirty="0" err="1"/>
              <a:t>Verrier</a:t>
            </a:r>
            <a:r>
              <a:rPr lang="da-DK" dirty="0"/>
              <a:t>, professor tilknyttet CIS.</a:t>
            </a:r>
          </a:p>
          <a:p>
            <a:pPr marL="285750" indent="-285750">
              <a:buFont typeface="Arial" panose="020B0604020202020204" pitchFamily="34" charset="0"/>
              <a:buChar char="•"/>
            </a:pPr>
            <a:r>
              <a:rPr lang="da-DK" dirty="0"/>
              <a:t>Byrådet i </a:t>
            </a:r>
            <a:r>
              <a:rPr lang="da-DK" dirty="0" err="1"/>
              <a:t>Rouen</a:t>
            </a:r>
            <a:r>
              <a:rPr lang="da-DK" dirty="0"/>
              <a:t>.</a:t>
            </a:r>
          </a:p>
        </p:txBody>
      </p:sp>
      <p:sp>
        <p:nvSpPr>
          <p:cNvPr id="3" name="Tekstfelt 2">
            <a:extLst>
              <a:ext uri="{FF2B5EF4-FFF2-40B4-BE49-F238E27FC236}">
                <a16:creationId xmlns:a16="http://schemas.microsoft.com/office/drawing/2014/main" id="{2996C830-0412-9EBA-8353-475E2C0940E3}"/>
              </a:ext>
            </a:extLst>
          </p:cNvPr>
          <p:cNvSpPr txBox="1"/>
          <p:nvPr/>
        </p:nvSpPr>
        <p:spPr>
          <a:xfrm>
            <a:off x="4734962" y="2505670"/>
            <a:ext cx="6096000" cy="923330"/>
          </a:xfrm>
          <a:prstGeom prst="rect">
            <a:avLst/>
          </a:prstGeom>
          <a:noFill/>
        </p:spPr>
        <p:txBody>
          <a:bodyPr wrap="square">
            <a:spAutoFit/>
          </a:bodyPr>
          <a:lstStyle/>
          <a:p>
            <a:r>
              <a:rPr lang="da-DK" dirty="0"/>
              <a:t>Efter andragende fra Foreningen </a:t>
            </a:r>
            <a:r>
              <a:rPr lang="da-DK" dirty="0" err="1"/>
              <a:t>Sønderjydske</a:t>
            </a:r>
            <a:r>
              <a:rPr lang="da-DK" dirty="0"/>
              <a:t>  Soldater-grave bevilgede foreningen fire medaljer , som tak for støtte til etableringen af danske kirkegårde i </a:t>
            </a:r>
            <a:r>
              <a:rPr lang="da-DK" dirty="0" err="1"/>
              <a:t>Braine</a:t>
            </a:r>
            <a:r>
              <a:rPr lang="da-DK" dirty="0"/>
              <a:t> Frankrig. </a:t>
            </a:r>
          </a:p>
        </p:txBody>
      </p:sp>
      <p:sp>
        <p:nvSpPr>
          <p:cNvPr id="5" name="Tekstfelt 4">
            <a:extLst>
              <a:ext uri="{FF2B5EF4-FFF2-40B4-BE49-F238E27FC236}">
                <a16:creationId xmlns:a16="http://schemas.microsoft.com/office/drawing/2014/main" id="{33B40B20-DDA1-CDF5-37F4-698E9EE857D9}"/>
              </a:ext>
            </a:extLst>
          </p:cNvPr>
          <p:cNvSpPr txBox="1"/>
          <p:nvPr/>
        </p:nvSpPr>
        <p:spPr>
          <a:xfrm>
            <a:off x="4781006" y="5313962"/>
            <a:ext cx="6096000" cy="646331"/>
          </a:xfrm>
          <a:prstGeom prst="rect">
            <a:avLst/>
          </a:prstGeom>
          <a:noFill/>
        </p:spPr>
        <p:txBody>
          <a:bodyPr wrap="square">
            <a:spAutoFit/>
          </a:bodyPr>
          <a:lstStyle/>
          <a:p>
            <a:r>
              <a:rPr lang="da-DK" dirty="0"/>
              <a:t>Det er ikke lykkes at få bekræftet om disse fire medaljer blev fremstillet og overrakt.</a:t>
            </a:r>
          </a:p>
        </p:txBody>
      </p:sp>
      <p:sp>
        <p:nvSpPr>
          <p:cNvPr id="9" name="Tekstfelt 8">
            <a:extLst>
              <a:ext uri="{FF2B5EF4-FFF2-40B4-BE49-F238E27FC236}">
                <a16:creationId xmlns:a16="http://schemas.microsoft.com/office/drawing/2014/main" id="{844E9AE4-844A-48E8-19FB-F2C4CC3C015D}"/>
              </a:ext>
            </a:extLst>
          </p:cNvPr>
          <p:cNvSpPr txBox="1"/>
          <p:nvPr/>
        </p:nvSpPr>
        <p:spPr>
          <a:xfrm>
            <a:off x="482321" y="5108256"/>
            <a:ext cx="3356150" cy="923330"/>
          </a:xfrm>
          <a:prstGeom prst="rect">
            <a:avLst/>
          </a:prstGeom>
          <a:noFill/>
        </p:spPr>
        <p:txBody>
          <a:bodyPr wrap="square" rtlCol="0">
            <a:spAutoFit/>
          </a:bodyPr>
          <a:lstStyle/>
          <a:p>
            <a:r>
              <a:rPr lang="da-DK" dirty="0"/>
              <a:t>Kilde: Peter B. Johansen</a:t>
            </a:r>
          </a:p>
          <a:p>
            <a:r>
              <a:rPr lang="da-DK" dirty="0"/>
              <a:t>Frederikssund Møntklub</a:t>
            </a:r>
          </a:p>
          <a:p>
            <a:r>
              <a:rPr lang="da-DK" dirty="0"/>
              <a:t>Klubblad nr. 3, 2026 </a:t>
            </a:r>
          </a:p>
        </p:txBody>
      </p:sp>
    </p:spTree>
    <p:extLst>
      <p:ext uri="{BB962C8B-B14F-4D97-AF65-F5344CB8AC3E}">
        <p14:creationId xmlns:p14="http://schemas.microsoft.com/office/powerpoint/2010/main" val="34021933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5"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a:extLst>
            <a:ext uri="{FF2B5EF4-FFF2-40B4-BE49-F238E27FC236}">
              <a16:creationId xmlns:a16="http://schemas.microsoft.com/office/drawing/2014/main" id="{812CE6F4-9861-331F-D641-E29E94E833AF}"/>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79D78D2F-2BC3-5D11-CBD6-91DC143E2F4B}"/>
              </a:ext>
            </a:extLst>
          </p:cNvPr>
          <p:cNvSpPr>
            <a:spLocks noGrp="1"/>
          </p:cNvSpPr>
          <p:nvPr>
            <p:ph type="ctrTitle"/>
          </p:nvPr>
        </p:nvSpPr>
        <p:spPr>
          <a:xfrm>
            <a:off x="1416996" y="130141"/>
            <a:ext cx="9144000" cy="1244917"/>
          </a:xfrm>
        </p:spPr>
        <p:txBody>
          <a:bodyPr>
            <a:normAutofit/>
          </a:bodyPr>
          <a:lstStyle/>
          <a:p>
            <a:r>
              <a:rPr lang="da-DK" dirty="0"/>
              <a:t>Genforeningen 1920</a:t>
            </a:r>
          </a:p>
        </p:txBody>
      </p:sp>
      <p:pic>
        <p:nvPicPr>
          <p:cNvPr id="4" name="Billede 3">
            <a:extLst>
              <a:ext uri="{FF2B5EF4-FFF2-40B4-BE49-F238E27FC236}">
                <a16:creationId xmlns:a16="http://schemas.microsoft.com/office/drawing/2014/main" id="{2B7259AC-7F10-D9E4-0EC1-3AD599C7E6F5}"/>
              </a:ext>
            </a:extLst>
          </p:cNvPr>
          <p:cNvPicPr>
            <a:picLocks noChangeAspect="1"/>
          </p:cNvPicPr>
          <p:nvPr/>
        </p:nvPicPr>
        <p:blipFill>
          <a:blip r:embed="rId2">
            <a:clrChange>
              <a:clrFrom>
                <a:srgbClr val="FFFFFF"/>
              </a:clrFrom>
              <a:clrTo>
                <a:srgbClr val="FFFFFF">
                  <a:alpha val="0"/>
                </a:srgbClr>
              </a:clrTo>
            </a:clrChange>
            <a:extLst>
              <a:ext uri="{BEBA8EAE-BF5A-486C-A8C5-ECC9F3942E4B}">
                <a14:imgProps xmlns:a14="http://schemas.microsoft.com/office/drawing/2010/main">
                  <a14:imgLayer r:embed="rId3">
                    <a14:imgEffect>
                      <a14:brightnessContrast bright="40000" contrast="-20000"/>
                    </a14:imgEffect>
                  </a14:imgLayer>
                </a14:imgProps>
              </a:ext>
              <a:ext uri="{28A0092B-C50C-407E-A947-70E740481C1C}">
                <a14:useLocalDpi xmlns:a14="http://schemas.microsoft.com/office/drawing/2010/main" val="0"/>
              </a:ext>
            </a:extLst>
          </a:blip>
          <a:stretch>
            <a:fillRect/>
          </a:stretch>
        </p:blipFill>
        <p:spPr>
          <a:xfrm>
            <a:off x="231726" y="2435342"/>
            <a:ext cx="4411632" cy="2242785"/>
          </a:xfrm>
          <a:prstGeom prst="rect">
            <a:avLst/>
          </a:prstGeom>
        </p:spPr>
      </p:pic>
      <p:sp>
        <p:nvSpPr>
          <p:cNvPr id="7" name="Tekstfelt 6">
            <a:extLst>
              <a:ext uri="{FF2B5EF4-FFF2-40B4-BE49-F238E27FC236}">
                <a16:creationId xmlns:a16="http://schemas.microsoft.com/office/drawing/2014/main" id="{CD573E86-4234-B72E-9525-34C83A7EF428}"/>
              </a:ext>
            </a:extLst>
          </p:cNvPr>
          <p:cNvSpPr txBox="1"/>
          <p:nvPr/>
        </p:nvSpPr>
        <p:spPr>
          <a:xfrm>
            <a:off x="4772297" y="2013999"/>
            <a:ext cx="6096000" cy="369332"/>
          </a:xfrm>
          <a:prstGeom prst="rect">
            <a:avLst/>
          </a:prstGeom>
          <a:noFill/>
        </p:spPr>
        <p:txBody>
          <a:bodyPr wrap="square">
            <a:spAutoFit/>
          </a:bodyPr>
          <a:lstStyle/>
          <a:p>
            <a:r>
              <a:rPr lang="da-DK" dirty="0"/>
              <a:t>I perioden fra 1928 – 1937 blev der givet 36 sølvmedaljer. </a:t>
            </a:r>
          </a:p>
        </p:txBody>
      </p:sp>
      <p:sp>
        <p:nvSpPr>
          <p:cNvPr id="8" name="Tekstfelt 7">
            <a:extLst>
              <a:ext uri="{FF2B5EF4-FFF2-40B4-BE49-F238E27FC236}">
                <a16:creationId xmlns:a16="http://schemas.microsoft.com/office/drawing/2014/main" id="{D592BE2B-A8E7-C61E-E6BE-C3F8E5F286F5}"/>
              </a:ext>
            </a:extLst>
          </p:cNvPr>
          <p:cNvSpPr txBox="1"/>
          <p:nvPr/>
        </p:nvSpPr>
        <p:spPr>
          <a:xfrm>
            <a:off x="4772297" y="2508301"/>
            <a:ext cx="6096000" cy="646331"/>
          </a:xfrm>
          <a:prstGeom prst="rect">
            <a:avLst/>
          </a:prstGeom>
          <a:noFill/>
        </p:spPr>
        <p:txBody>
          <a:bodyPr wrap="square">
            <a:spAutoFit/>
          </a:bodyPr>
          <a:lstStyle/>
          <a:p>
            <a:r>
              <a:rPr lang="da-DK" dirty="0"/>
              <a:t>Af jubilæumsmedaljer blev der fra 1928 til 1937 giver 15 sølvmedaljer.</a:t>
            </a:r>
          </a:p>
        </p:txBody>
      </p:sp>
      <p:sp>
        <p:nvSpPr>
          <p:cNvPr id="3" name="Tekstfelt 2">
            <a:extLst>
              <a:ext uri="{FF2B5EF4-FFF2-40B4-BE49-F238E27FC236}">
                <a16:creationId xmlns:a16="http://schemas.microsoft.com/office/drawing/2014/main" id="{ED2A29F1-887F-C4AE-4EB5-C149CA5E979B}"/>
              </a:ext>
            </a:extLst>
          </p:cNvPr>
          <p:cNvSpPr txBox="1"/>
          <p:nvPr/>
        </p:nvSpPr>
        <p:spPr>
          <a:xfrm>
            <a:off x="4772297" y="3365423"/>
            <a:ext cx="6096000" cy="923330"/>
          </a:xfrm>
          <a:prstGeom prst="rect">
            <a:avLst/>
          </a:prstGeom>
          <a:noFill/>
        </p:spPr>
        <p:txBody>
          <a:bodyPr wrap="square">
            <a:spAutoFit/>
          </a:bodyPr>
          <a:lstStyle/>
          <a:p>
            <a:r>
              <a:rPr lang="da-DK" dirty="0"/>
              <a:t>De kan inddeles i to grupper:</a:t>
            </a:r>
          </a:p>
          <a:p>
            <a:pPr marL="285750" indent="-285750">
              <a:buFont typeface="Arial" panose="020B0604020202020204" pitchFamily="34" charset="0"/>
              <a:buChar char="•"/>
            </a:pPr>
            <a:r>
              <a:rPr lang="da-DK" dirty="0"/>
              <a:t>Jubilæumsmedaljer – runde fødselsdage</a:t>
            </a:r>
          </a:p>
          <a:p>
            <a:pPr marL="285750" indent="-285750">
              <a:buFont typeface="Arial" panose="020B0604020202020204" pitchFamily="34" charset="0"/>
              <a:buChar char="•"/>
            </a:pPr>
            <a:r>
              <a:rPr lang="da-DK" dirty="0"/>
              <a:t>Hædersmedaljer – særlig indsats elle støtte</a:t>
            </a:r>
          </a:p>
        </p:txBody>
      </p:sp>
      <p:sp>
        <p:nvSpPr>
          <p:cNvPr id="5" name="Tekstfelt 4">
            <a:extLst>
              <a:ext uri="{FF2B5EF4-FFF2-40B4-BE49-F238E27FC236}">
                <a16:creationId xmlns:a16="http://schemas.microsoft.com/office/drawing/2014/main" id="{79763F18-ACBB-ED07-D262-0F2283A97832}"/>
              </a:ext>
            </a:extLst>
          </p:cNvPr>
          <p:cNvSpPr txBox="1"/>
          <p:nvPr/>
        </p:nvSpPr>
        <p:spPr>
          <a:xfrm>
            <a:off x="4772297" y="4499545"/>
            <a:ext cx="6096000" cy="1754326"/>
          </a:xfrm>
          <a:prstGeom prst="rect">
            <a:avLst/>
          </a:prstGeom>
          <a:noFill/>
        </p:spPr>
        <p:txBody>
          <a:bodyPr wrap="square">
            <a:spAutoFit/>
          </a:bodyPr>
          <a:lstStyle/>
          <a:p>
            <a:r>
              <a:rPr lang="da-DK" dirty="0"/>
              <a:t>Hædersmedaljerne blev givet ved afslutningsfesten 7. december 1937 eller kort tid derefter som påskønnelse for støtte til fondens arbejde uddelt sølvmedaljer i æsker med 7. – XII – 1937</a:t>
            </a:r>
          </a:p>
          <a:p>
            <a:pPr marL="285750" indent="-285750">
              <a:buFont typeface="Arial" panose="020B0604020202020204" pitchFamily="34" charset="0"/>
              <a:buChar char="•"/>
            </a:pPr>
            <a:r>
              <a:rPr lang="da-DK" dirty="0"/>
              <a:t>Medaljer uddelt til festen10 stykker.</a:t>
            </a:r>
          </a:p>
          <a:p>
            <a:pPr marL="285750" indent="-285750">
              <a:buFont typeface="Arial" panose="020B0604020202020204" pitchFamily="34" charset="0"/>
              <a:buChar char="•"/>
            </a:pPr>
            <a:r>
              <a:rPr lang="da-DK" dirty="0"/>
              <a:t>Medaljer tilsendt efter festen 11 stykker.</a:t>
            </a:r>
          </a:p>
        </p:txBody>
      </p:sp>
      <p:sp>
        <p:nvSpPr>
          <p:cNvPr id="9" name="Tekstfelt 8">
            <a:extLst>
              <a:ext uri="{FF2B5EF4-FFF2-40B4-BE49-F238E27FC236}">
                <a16:creationId xmlns:a16="http://schemas.microsoft.com/office/drawing/2014/main" id="{753ED065-98AC-A851-DFCE-7CE1F271A342}"/>
              </a:ext>
            </a:extLst>
          </p:cNvPr>
          <p:cNvSpPr txBox="1"/>
          <p:nvPr/>
        </p:nvSpPr>
        <p:spPr>
          <a:xfrm>
            <a:off x="482321" y="5108256"/>
            <a:ext cx="3356150" cy="923330"/>
          </a:xfrm>
          <a:prstGeom prst="rect">
            <a:avLst/>
          </a:prstGeom>
          <a:noFill/>
        </p:spPr>
        <p:txBody>
          <a:bodyPr wrap="square" rtlCol="0">
            <a:spAutoFit/>
          </a:bodyPr>
          <a:lstStyle/>
          <a:p>
            <a:r>
              <a:rPr lang="da-DK" dirty="0"/>
              <a:t>Kilde: Peter B. Johansen</a:t>
            </a:r>
          </a:p>
          <a:p>
            <a:r>
              <a:rPr lang="da-DK" dirty="0"/>
              <a:t>Frederikssund Møntklub</a:t>
            </a:r>
          </a:p>
          <a:p>
            <a:r>
              <a:rPr lang="da-DK" dirty="0"/>
              <a:t>Klubblad nr. 3, 2026 </a:t>
            </a:r>
          </a:p>
        </p:txBody>
      </p:sp>
    </p:spTree>
    <p:extLst>
      <p:ext uri="{BB962C8B-B14F-4D97-AF65-F5344CB8AC3E}">
        <p14:creationId xmlns:p14="http://schemas.microsoft.com/office/powerpoint/2010/main" val="17871465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3" grpId="0"/>
      <p:bldP spid="5"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a:extLst>
            <a:ext uri="{FF2B5EF4-FFF2-40B4-BE49-F238E27FC236}">
              <a16:creationId xmlns:a16="http://schemas.microsoft.com/office/drawing/2014/main" id="{E97E0CE0-239E-096B-1AF5-8510DB8B0DA8}"/>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208851A9-976C-23E2-C844-5EA7EA3B881F}"/>
              </a:ext>
            </a:extLst>
          </p:cNvPr>
          <p:cNvSpPr>
            <a:spLocks noGrp="1"/>
          </p:cNvSpPr>
          <p:nvPr>
            <p:ph type="ctrTitle"/>
          </p:nvPr>
        </p:nvSpPr>
        <p:spPr>
          <a:xfrm>
            <a:off x="1416996" y="130141"/>
            <a:ext cx="9144000" cy="1244917"/>
          </a:xfrm>
        </p:spPr>
        <p:txBody>
          <a:bodyPr>
            <a:normAutofit/>
          </a:bodyPr>
          <a:lstStyle/>
          <a:p>
            <a:r>
              <a:rPr lang="da-DK" dirty="0"/>
              <a:t>Emil Hannover</a:t>
            </a:r>
          </a:p>
        </p:txBody>
      </p:sp>
      <p:pic>
        <p:nvPicPr>
          <p:cNvPr id="4" name="Billede 3">
            <a:extLst>
              <a:ext uri="{FF2B5EF4-FFF2-40B4-BE49-F238E27FC236}">
                <a16:creationId xmlns:a16="http://schemas.microsoft.com/office/drawing/2014/main" id="{E935F6E1-E2B4-AB91-7490-CFBB7505C97D}"/>
              </a:ext>
            </a:extLst>
          </p:cNvPr>
          <p:cNvPicPr>
            <a:picLocks noChangeAspect="1"/>
          </p:cNvPicPr>
          <p:nvPr/>
        </p:nvPicPr>
        <p:blipFill>
          <a:blip r:embed="rId2">
            <a:clrChange>
              <a:clrFrom>
                <a:srgbClr val="FFFFFF"/>
              </a:clrFrom>
              <a:clrTo>
                <a:srgbClr val="FFFFFF">
                  <a:alpha val="0"/>
                </a:srgbClr>
              </a:clrTo>
            </a:clrChange>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1212488" y="1375058"/>
            <a:ext cx="9767024" cy="5040000"/>
          </a:xfrm>
          <a:prstGeom prst="rect">
            <a:avLst/>
          </a:prstGeom>
        </p:spPr>
      </p:pic>
    </p:spTree>
    <p:extLst>
      <p:ext uri="{BB962C8B-B14F-4D97-AF65-F5344CB8AC3E}">
        <p14:creationId xmlns:p14="http://schemas.microsoft.com/office/powerpoint/2010/main" val="119510307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a:extLst>
            <a:ext uri="{FF2B5EF4-FFF2-40B4-BE49-F238E27FC236}">
              <a16:creationId xmlns:a16="http://schemas.microsoft.com/office/drawing/2014/main" id="{AF479885-349B-8EF3-8159-1686E2FDB1D2}"/>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50903D93-F662-A6AF-4311-6807F0963B4A}"/>
              </a:ext>
            </a:extLst>
          </p:cNvPr>
          <p:cNvSpPr>
            <a:spLocks noGrp="1"/>
          </p:cNvSpPr>
          <p:nvPr>
            <p:ph type="ctrTitle"/>
          </p:nvPr>
        </p:nvSpPr>
        <p:spPr>
          <a:xfrm>
            <a:off x="1416996" y="130141"/>
            <a:ext cx="9144000" cy="1244917"/>
          </a:xfrm>
        </p:spPr>
        <p:txBody>
          <a:bodyPr>
            <a:normAutofit/>
          </a:bodyPr>
          <a:lstStyle/>
          <a:p>
            <a:r>
              <a:rPr lang="da-DK" dirty="0"/>
              <a:t>Emil Hannover 1864- 1923</a:t>
            </a:r>
          </a:p>
        </p:txBody>
      </p:sp>
      <p:pic>
        <p:nvPicPr>
          <p:cNvPr id="5" name="Billede 4">
            <a:extLst>
              <a:ext uri="{FF2B5EF4-FFF2-40B4-BE49-F238E27FC236}">
                <a16:creationId xmlns:a16="http://schemas.microsoft.com/office/drawing/2014/main" id="{186C8F33-A5AE-939E-17AF-C7139EAF625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9830" y="1766944"/>
            <a:ext cx="3785813" cy="4500000"/>
          </a:xfrm>
          <a:prstGeom prst="rect">
            <a:avLst/>
          </a:prstGeom>
        </p:spPr>
      </p:pic>
      <p:sp>
        <p:nvSpPr>
          <p:cNvPr id="6" name="Tekstfelt 5">
            <a:extLst>
              <a:ext uri="{FF2B5EF4-FFF2-40B4-BE49-F238E27FC236}">
                <a16:creationId xmlns:a16="http://schemas.microsoft.com/office/drawing/2014/main" id="{2488658C-30BF-1FE2-CDF1-E6D749828B20}"/>
              </a:ext>
            </a:extLst>
          </p:cNvPr>
          <p:cNvSpPr txBox="1"/>
          <p:nvPr/>
        </p:nvSpPr>
        <p:spPr>
          <a:xfrm>
            <a:off x="5329647" y="1685158"/>
            <a:ext cx="6347806" cy="1477328"/>
          </a:xfrm>
          <a:prstGeom prst="rect">
            <a:avLst/>
          </a:prstGeom>
          <a:noFill/>
        </p:spPr>
        <p:txBody>
          <a:bodyPr wrap="square" rtlCol="0">
            <a:spAutoFit/>
          </a:bodyPr>
          <a:lstStyle/>
          <a:p>
            <a:r>
              <a:rPr lang="da-DK" dirty="0"/>
              <a:t>Han ville være maler og var i omkring fire år elev på </a:t>
            </a:r>
            <a:r>
              <a:rPr lang="da-DK" dirty="0" err="1"/>
              <a:t>Kunst-akademiet</a:t>
            </a:r>
            <a:r>
              <a:rPr lang="da-DK" dirty="0"/>
              <a:t>. Han forlod Akademiet for at studere kunsthistorien og offentliggjorde allerede i en alder af 20 år sin første afhandling, der handlede om Krøyer og den danske malerkunst. </a:t>
            </a:r>
          </a:p>
        </p:txBody>
      </p:sp>
      <p:sp>
        <p:nvSpPr>
          <p:cNvPr id="7" name="Tekstfelt 6">
            <a:extLst>
              <a:ext uri="{FF2B5EF4-FFF2-40B4-BE49-F238E27FC236}">
                <a16:creationId xmlns:a16="http://schemas.microsoft.com/office/drawing/2014/main" id="{BAB8599F-05D8-63A2-1446-B400B014F6FB}"/>
              </a:ext>
            </a:extLst>
          </p:cNvPr>
          <p:cNvSpPr txBox="1"/>
          <p:nvPr/>
        </p:nvSpPr>
        <p:spPr>
          <a:xfrm>
            <a:off x="5329647" y="3233850"/>
            <a:ext cx="6347806" cy="923330"/>
          </a:xfrm>
          <a:prstGeom prst="rect">
            <a:avLst/>
          </a:prstGeom>
          <a:noFill/>
        </p:spPr>
        <p:txBody>
          <a:bodyPr wrap="square" rtlCol="0">
            <a:spAutoFit/>
          </a:bodyPr>
          <a:lstStyle/>
          <a:p>
            <a:r>
              <a:rPr lang="da-DK" dirty="0"/>
              <a:t>Hans første forskning gjaldt rokokotidens kunst og kultur og gav sig udslag i afhandlinger om det 18. århundredes arkitektur og kunsthåndværk.</a:t>
            </a:r>
          </a:p>
        </p:txBody>
      </p:sp>
      <p:sp>
        <p:nvSpPr>
          <p:cNvPr id="8" name="Tekstfelt 7">
            <a:extLst>
              <a:ext uri="{FF2B5EF4-FFF2-40B4-BE49-F238E27FC236}">
                <a16:creationId xmlns:a16="http://schemas.microsoft.com/office/drawing/2014/main" id="{046FCCA0-CB9D-522F-F401-FA61057CF890}"/>
              </a:ext>
            </a:extLst>
          </p:cNvPr>
          <p:cNvSpPr txBox="1"/>
          <p:nvPr/>
        </p:nvSpPr>
        <p:spPr>
          <a:xfrm>
            <a:off x="5329647" y="4275637"/>
            <a:ext cx="6347806" cy="646331"/>
          </a:xfrm>
          <a:prstGeom prst="rect">
            <a:avLst/>
          </a:prstGeom>
          <a:noFill/>
        </p:spPr>
        <p:txBody>
          <a:bodyPr wrap="square" rtlCol="0">
            <a:spAutoFit/>
          </a:bodyPr>
          <a:lstStyle/>
          <a:p>
            <a:r>
              <a:rPr lang="da-DK" dirty="0"/>
              <a:t>I 1885 rejste han første gang til udlandet, siden foretog han årlige studierejser til Tyskland, Frankrig, England og Italien.</a:t>
            </a:r>
          </a:p>
        </p:txBody>
      </p:sp>
      <p:sp>
        <p:nvSpPr>
          <p:cNvPr id="9" name="Tekstfelt 8">
            <a:extLst>
              <a:ext uri="{FF2B5EF4-FFF2-40B4-BE49-F238E27FC236}">
                <a16:creationId xmlns:a16="http://schemas.microsoft.com/office/drawing/2014/main" id="{3F18A8BF-E8B5-A867-633B-F0A725BFCC4B}"/>
              </a:ext>
            </a:extLst>
          </p:cNvPr>
          <p:cNvSpPr txBox="1"/>
          <p:nvPr/>
        </p:nvSpPr>
        <p:spPr>
          <a:xfrm>
            <a:off x="5329647" y="5172842"/>
            <a:ext cx="6347806" cy="923330"/>
          </a:xfrm>
          <a:prstGeom prst="rect">
            <a:avLst/>
          </a:prstGeom>
          <a:noFill/>
        </p:spPr>
        <p:txBody>
          <a:bodyPr wrap="square" rtlCol="0">
            <a:spAutoFit/>
          </a:bodyPr>
          <a:lstStyle/>
          <a:p>
            <a:r>
              <a:rPr lang="da-DK" dirty="0"/>
              <a:t>Fra 1906 var han direktør for Kunstindustrimuseet, og fra 1912 tillige i spidsen for Den Hirschsprungske Samling, hvis samling han katalogiserede og reorganiserede.</a:t>
            </a:r>
          </a:p>
        </p:txBody>
      </p:sp>
    </p:spTree>
    <p:extLst>
      <p:ext uri="{BB962C8B-B14F-4D97-AF65-F5344CB8AC3E}">
        <p14:creationId xmlns:p14="http://schemas.microsoft.com/office/powerpoint/2010/main" val="3721200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a:extLst>
            <a:ext uri="{FF2B5EF4-FFF2-40B4-BE49-F238E27FC236}">
              <a16:creationId xmlns:a16="http://schemas.microsoft.com/office/drawing/2014/main" id="{FB82E829-85BE-1698-2C6F-7870C6524506}"/>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20075E9A-564A-B29F-72C2-25FC63FD8E30}"/>
              </a:ext>
            </a:extLst>
          </p:cNvPr>
          <p:cNvSpPr>
            <a:spLocks noGrp="1"/>
          </p:cNvSpPr>
          <p:nvPr>
            <p:ph type="ctrTitle"/>
          </p:nvPr>
        </p:nvSpPr>
        <p:spPr>
          <a:xfrm>
            <a:off x="1416996" y="130141"/>
            <a:ext cx="9144000" cy="1244917"/>
          </a:xfrm>
        </p:spPr>
        <p:txBody>
          <a:bodyPr>
            <a:normAutofit/>
          </a:bodyPr>
          <a:lstStyle/>
          <a:p>
            <a:r>
              <a:rPr lang="da-DK" dirty="0"/>
              <a:t>Fredericia Købestævne</a:t>
            </a:r>
          </a:p>
        </p:txBody>
      </p:sp>
      <p:pic>
        <p:nvPicPr>
          <p:cNvPr id="4" name="Billede 3">
            <a:extLst>
              <a:ext uri="{FF2B5EF4-FFF2-40B4-BE49-F238E27FC236}">
                <a16:creationId xmlns:a16="http://schemas.microsoft.com/office/drawing/2014/main" id="{5DB0D0AA-A217-244D-D2B4-3F8F0760C452}"/>
              </a:ext>
            </a:extLst>
          </p:cNvPr>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882299" y="1496941"/>
            <a:ext cx="10427402" cy="5040000"/>
          </a:xfrm>
          <a:prstGeom prst="rect">
            <a:avLst/>
          </a:prstGeom>
        </p:spPr>
      </p:pic>
    </p:spTree>
    <p:extLst>
      <p:ext uri="{BB962C8B-B14F-4D97-AF65-F5344CB8AC3E}">
        <p14:creationId xmlns:p14="http://schemas.microsoft.com/office/powerpoint/2010/main" val="76178324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a:extLst>
            <a:ext uri="{FF2B5EF4-FFF2-40B4-BE49-F238E27FC236}">
              <a16:creationId xmlns:a16="http://schemas.microsoft.com/office/drawing/2014/main" id="{20121A9C-7E9C-63DA-1DD2-CFD346930540}"/>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2D403249-C6CD-7218-403E-996BAC4EB2A0}"/>
              </a:ext>
            </a:extLst>
          </p:cNvPr>
          <p:cNvSpPr>
            <a:spLocks noGrp="1"/>
          </p:cNvSpPr>
          <p:nvPr>
            <p:ph type="ctrTitle"/>
          </p:nvPr>
        </p:nvSpPr>
        <p:spPr>
          <a:xfrm>
            <a:off x="1416996" y="130141"/>
            <a:ext cx="9144000" cy="1244917"/>
          </a:xfrm>
        </p:spPr>
        <p:txBody>
          <a:bodyPr>
            <a:normAutofit/>
          </a:bodyPr>
          <a:lstStyle/>
          <a:p>
            <a:r>
              <a:rPr lang="da-DK" dirty="0"/>
              <a:t>Fredericia Købestævne</a:t>
            </a:r>
          </a:p>
        </p:txBody>
      </p:sp>
      <p:sp>
        <p:nvSpPr>
          <p:cNvPr id="3" name="Tekstfelt 2">
            <a:extLst>
              <a:ext uri="{FF2B5EF4-FFF2-40B4-BE49-F238E27FC236}">
                <a16:creationId xmlns:a16="http://schemas.microsoft.com/office/drawing/2014/main" id="{0EF02F8A-B634-061A-1DEC-092B11562EF0}"/>
              </a:ext>
            </a:extLst>
          </p:cNvPr>
          <p:cNvSpPr txBox="1"/>
          <p:nvPr/>
        </p:nvSpPr>
        <p:spPr>
          <a:xfrm>
            <a:off x="2455819" y="1951672"/>
            <a:ext cx="6347806" cy="3139321"/>
          </a:xfrm>
          <a:prstGeom prst="rect">
            <a:avLst/>
          </a:prstGeom>
          <a:noFill/>
        </p:spPr>
        <p:txBody>
          <a:bodyPr wrap="square" rtlCol="0">
            <a:spAutoFit/>
          </a:bodyPr>
          <a:lstStyle/>
          <a:p>
            <a:r>
              <a:rPr lang="da-DK" b="1" dirty="0"/>
              <a:t>Historie</a:t>
            </a:r>
          </a:p>
          <a:p>
            <a:pPr marL="285750" indent="-285750">
              <a:buFont typeface="Arial" panose="020B0604020202020204" pitchFamily="34" charset="0"/>
              <a:buChar char="•"/>
            </a:pPr>
            <a:r>
              <a:rPr lang="da-DK" dirty="0"/>
              <a:t>Fredericia købestævne var et vigtigt arrangement i Fredericia, hvor købere og sælgere mødes for at købe og sælge forskellige produkter. </a:t>
            </a:r>
          </a:p>
          <a:p>
            <a:pPr marL="285750" indent="-285750">
              <a:buFont typeface="Arial" panose="020B0604020202020204" pitchFamily="34" charset="0"/>
              <a:buChar char="•"/>
            </a:pPr>
            <a:r>
              <a:rPr lang="da-DK" dirty="0"/>
              <a:t>Det første officielle købestævne fandt sted fra 1. til 8. september 1913 og blev afholdt i Eksercerhuset. </a:t>
            </a:r>
          </a:p>
          <a:p>
            <a:pPr marL="285750" indent="-285750">
              <a:buFont typeface="Arial" panose="020B0604020202020204" pitchFamily="34" charset="0"/>
              <a:buChar char="•"/>
            </a:pPr>
            <a:r>
              <a:rPr lang="da-DK" dirty="0"/>
              <a:t>Udstillingen har været afholdt 70 gange siden 1913, med den sidste i 1986.</a:t>
            </a:r>
          </a:p>
          <a:p>
            <a:pPr marL="285750" indent="-285750">
              <a:buFont typeface="Arial" panose="020B0604020202020204" pitchFamily="34" charset="0"/>
              <a:buChar char="•"/>
            </a:pPr>
            <a:r>
              <a:rPr lang="da-DK" dirty="0"/>
              <a:t>Købestævnet har en række historiske begivenheder, herunder en vandreudstilling for Dansk Arbejde på fregatten Jylland i 1910, som inspirerede købestævnet.</a:t>
            </a:r>
          </a:p>
        </p:txBody>
      </p:sp>
    </p:spTree>
    <p:extLst>
      <p:ext uri="{BB962C8B-B14F-4D97-AF65-F5344CB8AC3E}">
        <p14:creationId xmlns:p14="http://schemas.microsoft.com/office/powerpoint/2010/main" val="110130022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a:extLst>
            <a:ext uri="{FF2B5EF4-FFF2-40B4-BE49-F238E27FC236}">
              <a16:creationId xmlns:a16="http://schemas.microsoft.com/office/drawing/2014/main" id="{EA71A772-5857-7A32-488B-49C6F0BFB6A5}"/>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34CA0F8A-247C-7259-833C-544E84B70B97}"/>
              </a:ext>
            </a:extLst>
          </p:cNvPr>
          <p:cNvSpPr>
            <a:spLocks noGrp="1"/>
          </p:cNvSpPr>
          <p:nvPr>
            <p:ph type="ctrTitle"/>
          </p:nvPr>
        </p:nvSpPr>
        <p:spPr>
          <a:xfrm>
            <a:off x="1416996" y="130141"/>
            <a:ext cx="9144000" cy="1244917"/>
          </a:xfrm>
        </p:spPr>
        <p:txBody>
          <a:bodyPr>
            <a:normAutofit/>
          </a:bodyPr>
          <a:lstStyle/>
          <a:p>
            <a:r>
              <a:rPr lang="da-DK" dirty="0"/>
              <a:t>Fredericia Købestævne</a:t>
            </a:r>
          </a:p>
        </p:txBody>
      </p:sp>
      <p:pic>
        <p:nvPicPr>
          <p:cNvPr id="5" name="Billede 4">
            <a:extLst>
              <a:ext uri="{FF2B5EF4-FFF2-40B4-BE49-F238E27FC236}">
                <a16:creationId xmlns:a16="http://schemas.microsoft.com/office/drawing/2014/main" id="{2B57D095-C74F-CF1F-1A0A-2F6239AA1BB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15985" y="1521229"/>
            <a:ext cx="3398520" cy="4709160"/>
          </a:xfrm>
          <a:prstGeom prst="rect">
            <a:avLst/>
          </a:prstGeom>
        </p:spPr>
      </p:pic>
      <p:pic>
        <p:nvPicPr>
          <p:cNvPr id="7" name="Billede 6">
            <a:extLst>
              <a:ext uri="{FF2B5EF4-FFF2-40B4-BE49-F238E27FC236}">
                <a16:creationId xmlns:a16="http://schemas.microsoft.com/office/drawing/2014/main" id="{74AA4B30-514A-1A08-0934-2A3CEA88FC7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04524" y="1521229"/>
            <a:ext cx="5367273" cy="4709160"/>
          </a:xfrm>
          <a:prstGeom prst="rect">
            <a:avLst/>
          </a:prstGeom>
        </p:spPr>
      </p:pic>
    </p:spTree>
    <p:extLst>
      <p:ext uri="{BB962C8B-B14F-4D97-AF65-F5344CB8AC3E}">
        <p14:creationId xmlns:p14="http://schemas.microsoft.com/office/powerpoint/2010/main" val="233601369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a:extLst>
            <a:ext uri="{FF2B5EF4-FFF2-40B4-BE49-F238E27FC236}">
              <a16:creationId xmlns:a16="http://schemas.microsoft.com/office/drawing/2014/main" id="{167E46E7-29F8-F5F3-C9CF-94C55D9C4491}"/>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F281BB44-797F-884E-C992-75C809005040}"/>
              </a:ext>
            </a:extLst>
          </p:cNvPr>
          <p:cNvSpPr>
            <a:spLocks noGrp="1"/>
          </p:cNvSpPr>
          <p:nvPr>
            <p:ph type="ctrTitle"/>
          </p:nvPr>
        </p:nvSpPr>
        <p:spPr>
          <a:xfrm>
            <a:off x="1416996" y="130141"/>
            <a:ext cx="9144000" cy="1244917"/>
          </a:xfrm>
        </p:spPr>
        <p:txBody>
          <a:bodyPr>
            <a:normAutofit/>
          </a:bodyPr>
          <a:lstStyle/>
          <a:p>
            <a:r>
              <a:rPr lang="da-DK" dirty="0"/>
              <a:t>Fredericia Købestævne</a:t>
            </a:r>
          </a:p>
        </p:txBody>
      </p:sp>
      <p:pic>
        <p:nvPicPr>
          <p:cNvPr id="6" name="Billede 5">
            <a:extLst>
              <a:ext uri="{FF2B5EF4-FFF2-40B4-BE49-F238E27FC236}">
                <a16:creationId xmlns:a16="http://schemas.microsoft.com/office/drawing/2014/main" id="{A792297B-6ADB-E901-D39E-4A859B1964C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0098" y="1429146"/>
            <a:ext cx="2008519" cy="2460138"/>
          </a:xfrm>
          <a:prstGeom prst="rect">
            <a:avLst/>
          </a:prstGeom>
        </p:spPr>
      </p:pic>
      <p:pic>
        <p:nvPicPr>
          <p:cNvPr id="8" name="Billede 7">
            <a:extLst>
              <a:ext uri="{FF2B5EF4-FFF2-40B4-BE49-F238E27FC236}">
                <a16:creationId xmlns:a16="http://schemas.microsoft.com/office/drawing/2014/main" id="{8528B69C-27B7-684A-B5C2-2F5881D375A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03978" y="1463223"/>
            <a:ext cx="2345710" cy="2391984"/>
          </a:xfrm>
          <a:prstGeom prst="rect">
            <a:avLst/>
          </a:prstGeom>
        </p:spPr>
      </p:pic>
      <p:pic>
        <p:nvPicPr>
          <p:cNvPr id="10" name="Billede 9">
            <a:extLst>
              <a:ext uri="{FF2B5EF4-FFF2-40B4-BE49-F238E27FC236}">
                <a16:creationId xmlns:a16="http://schemas.microsoft.com/office/drawing/2014/main" id="{A663B999-2F96-844F-C654-4C4DED96722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278619" y="1463223"/>
            <a:ext cx="3884178" cy="2493547"/>
          </a:xfrm>
          <a:prstGeom prst="rect">
            <a:avLst/>
          </a:prstGeom>
        </p:spPr>
      </p:pic>
      <p:pic>
        <p:nvPicPr>
          <p:cNvPr id="12" name="Billede 11">
            <a:extLst>
              <a:ext uri="{FF2B5EF4-FFF2-40B4-BE49-F238E27FC236}">
                <a16:creationId xmlns:a16="http://schemas.microsoft.com/office/drawing/2014/main" id="{DC68CF75-C12E-16E3-3C3D-0DDB67A5CC3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8513" y="4077810"/>
            <a:ext cx="3825958" cy="2507334"/>
          </a:xfrm>
          <a:prstGeom prst="rect">
            <a:avLst/>
          </a:prstGeom>
        </p:spPr>
      </p:pic>
      <p:pic>
        <p:nvPicPr>
          <p:cNvPr id="14" name="Billede 13">
            <a:extLst>
              <a:ext uri="{FF2B5EF4-FFF2-40B4-BE49-F238E27FC236}">
                <a16:creationId xmlns:a16="http://schemas.microsoft.com/office/drawing/2014/main" id="{A3854DEE-CDDA-C7F7-88B4-8AD0FB4AEB4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433915" y="1463223"/>
            <a:ext cx="2436433" cy="4076340"/>
          </a:xfrm>
          <a:prstGeom prst="rect">
            <a:avLst/>
          </a:prstGeom>
        </p:spPr>
      </p:pic>
      <p:pic>
        <p:nvPicPr>
          <p:cNvPr id="18" name="Billede 17">
            <a:extLst>
              <a:ext uri="{FF2B5EF4-FFF2-40B4-BE49-F238E27FC236}">
                <a16:creationId xmlns:a16="http://schemas.microsoft.com/office/drawing/2014/main" id="{A074648F-9305-8B3C-1DEE-EE2171555A8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400612" y="4032907"/>
            <a:ext cx="3640905" cy="2694951"/>
          </a:xfrm>
          <a:prstGeom prst="rect">
            <a:avLst/>
          </a:prstGeom>
        </p:spPr>
      </p:pic>
    </p:spTree>
    <p:extLst>
      <p:ext uri="{BB962C8B-B14F-4D97-AF65-F5344CB8AC3E}">
        <p14:creationId xmlns:p14="http://schemas.microsoft.com/office/powerpoint/2010/main" val="2898735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500"/>
                                        <p:tgtEl>
                                          <p:spTgt spid="12"/>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fade">
                                      <p:cBhvr>
                                        <p:cTn id="22" dur="500"/>
                                        <p:tgtEl>
                                          <p:spTgt spid="14"/>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fade">
                                      <p:cBhvr>
                                        <p:cTn id="2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a:extLst>
            <a:ext uri="{FF2B5EF4-FFF2-40B4-BE49-F238E27FC236}">
              <a16:creationId xmlns:a16="http://schemas.microsoft.com/office/drawing/2014/main" id="{1B5DE43B-6DF6-F2E4-1E51-BB17B3953C76}"/>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9EDD97B8-F49D-9FAF-BAAC-762998733A24}"/>
              </a:ext>
            </a:extLst>
          </p:cNvPr>
          <p:cNvSpPr>
            <a:spLocks noGrp="1"/>
          </p:cNvSpPr>
          <p:nvPr>
            <p:ph type="ctrTitle"/>
          </p:nvPr>
        </p:nvSpPr>
        <p:spPr>
          <a:xfrm>
            <a:off x="1434412" y="577613"/>
            <a:ext cx="9144000" cy="1244917"/>
          </a:xfrm>
        </p:spPr>
        <p:txBody>
          <a:bodyPr>
            <a:normAutofit fontScale="90000"/>
          </a:bodyPr>
          <a:lstStyle/>
          <a:p>
            <a:r>
              <a:rPr lang="da-DK" dirty="0"/>
              <a:t>Frands </a:t>
            </a:r>
            <a:r>
              <a:rPr lang="da-DK" dirty="0" err="1"/>
              <a:t>Brockenhus</a:t>
            </a:r>
            <a:r>
              <a:rPr lang="da-DK" dirty="0"/>
              <a:t>-Schack 1863-1948</a:t>
            </a:r>
          </a:p>
        </p:txBody>
      </p:sp>
      <p:pic>
        <p:nvPicPr>
          <p:cNvPr id="4" name="Billede 3">
            <a:extLst>
              <a:ext uri="{FF2B5EF4-FFF2-40B4-BE49-F238E27FC236}">
                <a16:creationId xmlns:a16="http://schemas.microsoft.com/office/drawing/2014/main" id="{1AAA2CB2-E5E3-DC8A-270B-8B3B2BB33E5B}"/>
              </a:ext>
            </a:extLst>
          </p:cNvPr>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929171" y="1428730"/>
            <a:ext cx="10154483" cy="5040000"/>
          </a:xfrm>
          <a:prstGeom prst="rect">
            <a:avLst/>
          </a:prstGeom>
        </p:spPr>
      </p:pic>
    </p:spTree>
    <p:extLst>
      <p:ext uri="{BB962C8B-B14F-4D97-AF65-F5344CB8AC3E}">
        <p14:creationId xmlns:p14="http://schemas.microsoft.com/office/powerpoint/2010/main" val="227528136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a:extLst>
            <a:ext uri="{FF2B5EF4-FFF2-40B4-BE49-F238E27FC236}">
              <a16:creationId xmlns:a16="http://schemas.microsoft.com/office/drawing/2014/main" id="{FE62C8E5-9342-6CCE-D443-3DB1F3DCD4D1}"/>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791DDB45-25C1-DEC8-FDF6-7D7EAD0E9DE4}"/>
              </a:ext>
            </a:extLst>
          </p:cNvPr>
          <p:cNvSpPr>
            <a:spLocks noGrp="1"/>
          </p:cNvSpPr>
          <p:nvPr>
            <p:ph type="ctrTitle"/>
          </p:nvPr>
        </p:nvSpPr>
        <p:spPr>
          <a:xfrm>
            <a:off x="1416996" y="130141"/>
            <a:ext cx="9144000" cy="1244917"/>
          </a:xfrm>
        </p:spPr>
        <p:txBody>
          <a:bodyPr>
            <a:normAutofit/>
          </a:bodyPr>
          <a:lstStyle/>
          <a:p>
            <a:r>
              <a:rPr lang="da-DK" dirty="0"/>
              <a:t>Frands </a:t>
            </a:r>
            <a:r>
              <a:rPr lang="da-DK" dirty="0" err="1"/>
              <a:t>Brockenhus</a:t>
            </a:r>
            <a:r>
              <a:rPr lang="da-DK" dirty="0"/>
              <a:t>-Schack</a:t>
            </a:r>
          </a:p>
        </p:txBody>
      </p:sp>
      <p:pic>
        <p:nvPicPr>
          <p:cNvPr id="4" name="Billede 3">
            <a:extLst>
              <a:ext uri="{FF2B5EF4-FFF2-40B4-BE49-F238E27FC236}">
                <a16:creationId xmlns:a16="http://schemas.microsoft.com/office/drawing/2014/main" id="{47743F5A-7E78-DA0A-543F-F753207E7F3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4553" y="1832617"/>
            <a:ext cx="3863563" cy="4500000"/>
          </a:xfrm>
          <a:prstGeom prst="rect">
            <a:avLst/>
          </a:prstGeom>
        </p:spPr>
      </p:pic>
      <p:sp>
        <p:nvSpPr>
          <p:cNvPr id="5" name="Tekstfelt 4">
            <a:extLst>
              <a:ext uri="{FF2B5EF4-FFF2-40B4-BE49-F238E27FC236}">
                <a16:creationId xmlns:a16="http://schemas.microsoft.com/office/drawing/2014/main" id="{65665769-C416-1831-7B0C-99D3E45E30FA}"/>
              </a:ext>
            </a:extLst>
          </p:cNvPr>
          <p:cNvSpPr txBox="1"/>
          <p:nvPr/>
        </p:nvSpPr>
        <p:spPr>
          <a:xfrm>
            <a:off x="5329647" y="1676449"/>
            <a:ext cx="6347806" cy="2308324"/>
          </a:xfrm>
          <a:prstGeom prst="rect">
            <a:avLst/>
          </a:prstGeom>
          <a:noFill/>
        </p:spPr>
        <p:txBody>
          <a:bodyPr wrap="square" rtlCol="0">
            <a:spAutoFit/>
          </a:bodyPr>
          <a:lstStyle/>
          <a:p>
            <a:r>
              <a:rPr lang="da-DK" b="1" dirty="0"/>
              <a:t>Han blev/var</a:t>
            </a:r>
          </a:p>
          <a:p>
            <a:r>
              <a:rPr lang="da-DK" dirty="0"/>
              <a:t>Student 1883</a:t>
            </a:r>
          </a:p>
          <a:p>
            <a:r>
              <a:rPr lang="da-DK" dirty="0"/>
              <a:t>Cand.polit. 1889</a:t>
            </a:r>
          </a:p>
          <a:p>
            <a:r>
              <a:rPr lang="da-DK" dirty="0"/>
              <a:t>Legationssekretær:</a:t>
            </a:r>
          </a:p>
          <a:p>
            <a:pPr marL="285750" indent="-285750">
              <a:buFont typeface="Arial" panose="020B0604020202020204" pitchFamily="34" charset="0"/>
              <a:buChar char="•"/>
            </a:pPr>
            <a:r>
              <a:rPr lang="da-DK" dirty="0"/>
              <a:t>Sankt Petersborg 1894-1897</a:t>
            </a:r>
          </a:p>
          <a:p>
            <a:pPr marL="285750" indent="-285750">
              <a:buFont typeface="Arial" panose="020B0604020202020204" pitchFamily="34" charset="0"/>
              <a:buChar char="•"/>
            </a:pPr>
            <a:r>
              <a:rPr lang="da-DK" dirty="0"/>
              <a:t>Stockholm 1897-1900</a:t>
            </a:r>
          </a:p>
          <a:p>
            <a:pPr marL="285750" indent="-285750">
              <a:buFont typeface="Arial" panose="020B0604020202020204" pitchFamily="34" charset="0"/>
              <a:buChar char="•"/>
            </a:pPr>
            <a:r>
              <a:rPr lang="da-DK" dirty="0"/>
              <a:t>Paris 1900-1903</a:t>
            </a:r>
          </a:p>
          <a:p>
            <a:pPr marL="285750" indent="-285750">
              <a:buFont typeface="Arial" panose="020B0604020202020204" pitchFamily="34" charset="0"/>
              <a:buChar char="•"/>
            </a:pPr>
            <a:r>
              <a:rPr lang="da-DK" dirty="0"/>
              <a:t>Berlin 1903-1906</a:t>
            </a:r>
          </a:p>
        </p:txBody>
      </p:sp>
      <p:sp>
        <p:nvSpPr>
          <p:cNvPr id="6" name="Tekstfelt 5">
            <a:extLst>
              <a:ext uri="{FF2B5EF4-FFF2-40B4-BE49-F238E27FC236}">
                <a16:creationId xmlns:a16="http://schemas.microsoft.com/office/drawing/2014/main" id="{9C83960B-12D2-9524-46E2-4D39E3F9AC01}"/>
              </a:ext>
            </a:extLst>
          </p:cNvPr>
          <p:cNvSpPr txBox="1"/>
          <p:nvPr/>
        </p:nvSpPr>
        <p:spPr>
          <a:xfrm>
            <a:off x="5329647" y="4165888"/>
            <a:ext cx="6347806" cy="2031325"/>
          </a:xfrm>
          <a:prstGeom prst="rect">
            <a:avLst/>
          </a:prstGeom>
          <a:noFill/>
        </p:spPr>
        <p:txBody>
          <a:bodyPr wrap="square" rtlCol="0">
            <a:spAutoFit/>
          </a:bodyPr>
          <a:lstStyle/>
          <a:p>
            <a:r>
              <a:rPr lang="da-DK" b="1" dirty="0"/>
              <a:t>Han blev</a:t>
            </a:r>
            <a:r>
              <a:rPr lang="da-DK" dirty="0"/>
              <a:t> </a:t>
            </a:r>
          </a:p>
          <a:p>
            <a:pPr marL="285750" indent="-285750">
              <a:buFont typeface="Arial" panose="020B0604020202020204" pitchFamily="34" charset="0"/>
              <a:buChar char="•"/>
            </a:pPr>
            <a:r>
              <a:rPr lang="da-DK" dirty="0"/>
              <a:t>1897 løjtnant i Livgarden</a:t>
            </a:r>
          </a:p>
          <a:p>
            <a:pPr marL="285750" indent="-285750">
              <a:buFont typeface="Arial" panose="020B0604020202020204" pitchFamily="34" charset="0"/>
              <a:buChar char="•"/>
            </a:pPr>
            <a:r>
              <a:rPr lang="da-DK" dirty="0"/>
              <a:t>1904 kaptajn 1904</a:t>
            </a:r>
          </a:p>
          <a:p>
            <a:pPr marL="285750" indent="-285750">
              <a:buFont typeface="Arial" panose="020B0604020202020204" pitchFamily="34" charset="0"/>
              <a:buChar char="•"/>
            </a:pPr>
            <a:r>
              <a:rPr lang="da-DK" dirty="0"/>
              <a:t>1906 ceremonimester</a:t>
            </a:r>
          </a:p>
          <a:p>
            <a:pPr marL="285750" indent="-285750">
              <a:buFont typeface="Arial" panose="020B0604020202020204" pitchFamily="34" charset="0"/>
              <a:buChar char="•"/>
            </a:pPr>
            <a:r>
              <a:rPr lang="da-DK" dirty="0"/>
              <a:t>1907 kammerherre</a:t>
            </a:r>
          </a:p>
          <a:p>
            <a:pPr marL="285750" indent="-285750">
              <a:buFont typeface="Arial" panose="020B0604020202020204" pitchFamily="34" charset="0"/>
              <a:buChar char="•"/>
            </a:pPr>
            <a:r>
              <a:rPr lang="da-DK" dirty="0"/>
              <a:t>1908 hofmarskal</a:t>
            </a:r>
          </a:p>
          <a:p>
            <a:pPr marL="285750" indent="-285750">
              <a:buFont typeface="Arial" panose="020B0604020202020204" pitchFamily="34" charset="0"/>
              <a:buChar char="•"/>
            </a:pPr>
            <a:r>
              <a:rPr lang="da-DK" dirty="0"/>
              <a:t>1911 overhofmarskal ved Frederik 8.s hof</a:t>
            </a:r>
          </a:p>
        </p:txBody>
      </p:sp>
    </p:spTree>
    <p:extLst>
      <p:ext uri="{BB962C8B-B14F-4D97-AF65-F5344CB8AC3E}">
        <p14:creationId xmlns:p14="http://schemas.microsoft.com/office/powerpoint/2010/main" val="36426564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a:extLst>
            <a:ext uri="{FF2B5EF4-FFF2-40B4-BE49-F238E27FC236}">
              <a16:creationId xmlns:a16="http://schemas.microsoft.com/office/drawing/2014/main" id="{C4AC1370-9D39-39C6-2B76-6ECE119922DE}"/>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160BE387-1C4F-C651-7F4C-7C4AC86BE1BD}"/>
              </a:ext>
            </a:extLst>
          </p:cNvPr>
          <p:cNvSpPr>
            <a:spLocks noGrp="1"/>
          </p:cNvSpPr>
          <p:nvPr>
            <p:ph type="ctrTitle"/>
          </p:nvPr>
        </p:nvSpPr>
        <p:spPr>
          <a:xfrm>
            <a:off x="1416996" y="130141"/>
            <a:ext cx="9144000" cy="1244917"/>
          </a:xfrm>
        </p:spPr>
        <p:txBody>
          <a:bodyPr>
            <a:normAutofit/>
          </a:bodyPr>
          <a:lstStyle/>
          <a:p>
            <a:r>
              <a:rPr lang="da-DK" dirty="0"/>
              <a:t>Frands </a:t>
            </a:r>
            <a:r>
              <a:rPr lang="da-DK" dirty="0" err="1"/>
              <a:t>Brockenhus</a:t>
            </a:r>
            <a:r>
              <a:rPr lang="da-DK" dirty="0"/>
              <a:t>-Schack</a:t>
            </a:r>
          </a:p>
        </p:txBody>
      </p:sp>
      <p:sp>
        <p:nvSpPr>
          <p:cNvPr id="7" name="Tekstfelt 6">
            <a:extLst>
              <a:ext uri="{FF2B5EF4-FFF2-40B4-BE49-F238E27FC236}">
                <a16:creationId xmlns:a16="http://schemas.microsoft.com/office/drawing/2014/main" id="{13A304C3-B56A-53B7-B206-C6DDEC47134E}"/>
              </a:ext>
            </a:extLst>
          </p:cNvPr>
          <p:cNvSpPr txBox="1"/>
          <p:nvPr/>
        </p:nvSpPr>
        <p:spPr>
          <a:xfrm>
            <a:off x="5153549" y="1832617"/>
            <a:ext cx="6347806" cy="2031325"/>
          </a:xfrm>
          <a:prstGeom prst="rect">
            <a:avLst/>
          </a:prstGeom>
          <a:noFill/>
        </p:spPr>
        <p:txBody>
          <a:bodyPr wrap="square" rtlCol="0">
            <a:spAutoFit/>
          </a:bodyPr>
          <a:lstStyle/>
          <a:p>
            <a:r>
              <a:rPr lang="da-DK" dirty="0"/>
              <a:t>Fra 1910 var han:</a:t>
            </a:r>
          </a:p>
          <a:p>
            <a:r>
              <a:rPr lang="da-DK" dirty="0"/>
              <a:t>direktør for De Danske Kongers Kronologiske Samling</a:t>
            </a:r>
          </a:p>
          <a:p>
            <a:r>
              <a:rPr lang="da-DK" dirty="0"/>
              <a:t>formand for bestyrelsen for Det Nationalhistoriske Museum på Frederiksborg Slot.</a:t>
            </a:r>
          </a:p>
          <a:p>
            <a:r>
              <a:rPr lang="da-DK" dirty="0"/>
              <a:t>1911 patron for Sankt Petri tyske Kirke.</a:t>
            </a:r>
          </a:p>
          <a:p>
            <a:r>
              <a:rPr lang="da-DK" dirty="0"/>
              <a:t>1913-1924 konstitueret chef for Det Kongelige Teater og Kapel.</a:t>
            </a:r>
          </a:p>
          <a:p>
            <a:r>
              <a:rPr lang="da-DK" dirty="0"/>
              <a:t>1925-1926 fungerende hofchef hos H.M. enkedronningen.</a:t>
            </a:r>
          </a:p>
        </p:txBody>
      </p:sp>
      <p:pic>
        <p:nvPicPr>
          <p:cNvPr id="5" name="Billede 4">
            <a:extLst>
              <a:ext uri="{FF2B5EF4-FFF2-40B4-BE49-F238E27FC236}">
                <a16:creationId xmlns:a16="http://schemas.microsoft.com/office/drawing/2014/main" id="{6E594770-7328-2971-814F-71414CFDE8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4553" y="1832617"/>
            <a:ext cx="3863563" cy="4500000"/>
          </a:xfrm>
          <a:prstGeom prst="rect">
            <a:avLst/>
          </a:prstGeom>
        </p:spPr>
      </p:pic>
      <p:sp>
        <p:nvSpPr>
          <p:cNvPr id="6" name="Tekstfelt 5">
            <a:extLst>
              <a:ext uri="{FF2B5EF4-FFF2-40B4-BE49-F238E27FC236}">
                <a16:creationId xmlns:a16="http://schemas.microsoft.com/office/drawing/2014/main" id="{D06E181C-58CB-DD7F-1663-A2E322E47448}"/>
              </a:ext>
            </a:extLst>
          </p:cNvPr>
          <p:cNvSpPr txBox="1"/>
          <p:nvPr/>
        </p:nvSpPr>
        <p:spPr>
          <a:xfrm>
            <a:off x="5153549" y="5756414"/>
            <a:ext cx="6347806" cy="646331"/>
          </a:xfrm>
          <a:prstGeom prst="rect">
            <a:avLst/>
          </a:prstGeom>
          <a:noFill/>
        </p:spPr>
        <p:txBody>
          <a:bodyPr wrap="square" rtlCol="0">
            <a:spAutoFit/>
          </a:bodyPr>
          <a:lstStyle/>
          <a:p>
            <a:r>
              <a:rPr lang="da-DK" dirty="0"/>
              <a:t>Han var Storkorsridder af Dannebrogordenen med bryststjerne i diamanter, Dannebrogsmand mm.</a:t>
            </a:r>
          </a:p>
        </p:txBody>
      </p:sp>
      <p:sp>
        <p:nvSpPr>
          <p:cNvPr id="8" name="Tekstfelt 7">
            <a:extLst>
              <a:ext uri="{FF2B5EF4-FFF2-40B4-BE49-F238E27FC236}">
                <a16:creationId xmlns:a16="http://schemas.microsoft.com/office/drawing/2014/main" id="{5BB41E8E-D8D2-0CB8-3AC6-E3AB72E261BC}"/>
              </a:ext>
            </a:extLst>
          </p:cNvPr>
          <p:cNvSpPr txBox="1"/>
          <p:nvPr/>
        </p:nvSpPr>
        <p:spPr>
          <a:xfrm>
            <a:off x="5153549" y="4082617"/>
            <a:ext cx="6347806" cy="1477328"/>
          </a:xfrm>
          <a:prstGeom prst="rect">
            <a:avLst/>
          </a:prstGeom>
          <a:noFill/>
        </p:spPr>
        <p:txBody>
          <a:bodyPr wrap="square" rtlCol="0">
            <a:spAutoFit/>
          </a:bodyPr>
          <a:lstStyle/>
          <a:p>
            <a:r>
              <a:rPr lang="da-DK" dirty="0"/>
              <a:t>Han var bestyrelsesmedlem/formand af/for:</a:t>
            </a:r>
          </a:p>
          <a:p>
            <a:r>
              <a:rPr lang="da-DK" dirty="0"/>
              <a:t>Det </a:t>
            </a:r>
            <a:r>
              <a:rPr lang="da-DK" dirty="0" err="1"/>
              <a:t>gjensidige</a:t>
            </a:r>
            <a:r>
              <a:rPr lang="da-DK" dirty="0"/>
              <a:t> Forsikringsselskab "Danmark”’, Statsinventar-Kommissionen, Det Kongelige Blindeinstitut, </a:t>
            </a:r>
            <a:r>
              <a:rPr lang="da-DK" dirty="0" err="1"/>
              <a:t>Gyldendalske</a:t>
            </a:r>
            <a:r>
              <a:rPr lang="da-DK" dirty="0"/>
              <a:t> Boghandel, Nordisk Forlag, Carlsen-Langes Legatstiftelse, Foreningen til Hovedstadens Forskønnelse.</a:t>
            </a:r>
          </a:p>
        </p:txBody>
      </p:sp>
    </p:spTree>
    <p:extLst>
      <p:ext uri="{BB962C8B-B14F-4D97-AF65-F5344CB8AC3E}">
        <p14:creationId xmlns:p14="http://schemas.microsoft.com/office/powerpoint/2010/main" val="10060708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a:extLst>
            <a:ext uri="{FF2B5EF4-FFF2-40B4-BE49-F238E27FC236}">
              <a16:creationId xmlns:a16="http://schemas.microsoft.com/office/drawing/2014/main" id="{D1454DAF-21BE-379D-5747-0FFCB85653CC}"/>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4DEB8DEA-90D5-BBD2-5F74-91A64FC1257D}"/>
              </a:ext>
            </a:extLst>
          </p:cNvPr>
          <p:cNvSpPr>
            <a:spLocks noGrp="1"/>
          </p:cNvSpPr>
          <p:nvPr>
            <p:ph type="ctrTitle"/>
          </p:nvPr>
        </p:nvSpPr>
        <p:spPr>
          <a:xfrm>
            <a:off x="1416996" y="130141"/>
            <a:ext cx="9144000" cy="1244917"/>
          </a:xfrm>
        </p:spPr>
        <p:txBody>
          <a:bodyPr>
            <a:normAutofit/>
          </a:bodyPr>
          <a:lstStyle/>
          <a:p>
            <a:r>
              <a:rPr lang="da-DK" dirty="0"/>
              <a:t>Frands </a:t>
            </a:r>
            <a:r>
              <a:rPr lang="da-DK" dirty="0" err="1"/>
              <a:t>Brockenhus</a:t>
            </a:r>
            <a:r>
              <a:rPr lang="da-DK" dirty="0"/>
              <a:t>-Schack</a:t>
            </a:r>
          </a:p>
        </p:txBody>
      </p:sp>
      <p:sp>
        <p:nvSpPr>
          <p:cNvPr id="3" name="Tekstfelt 2">
            <a:extLst>
              <a:ext uri="{FF2B5EF4-FFF2-40B4-BE49-F238E27FC236}">
                <a16:creationId xmlns:a16="http://schemas.microsoft.com/office/drawing/2014/main" id="{C152901B-07F1-3E38-5B5C-94077D40D8E2}"/>
              </a:ext>
            </a:extLst>
          </p:cNvPr>
          <p:cNvSpPr txBox="1"/>
          <p:nvPr/>
        </p:nvSpPr>
        <p:spPr>
          <a:xfrm>
            <a:off x="4604031" y="2218508"/>
            <a:ext cx="5602415" cy="646331"/>
          </a:xfrm>
          <a:prstGeom prst="rect">
            <a:avLst/>
          </a:prstGeom>
          <a:noFill/>
        </p:spPr>
        <p:txBody>
          <a:bodyPr wrap="square" rtlCol="0">
            <a:spAutoFit/>
          </a:bodyPr>
          <a:lstStyle/>
          <a:p>
            <a:r>
              <a:rPr lang="da-DK" sz="3600" i="1" dirty="0"/>
              <a:t>EN MAND AF GAMMEL DYD</a:t>
            </a:r>
            <a:endParaRPr lang="da-DK" sz="3600" dirty="0"/>
          </a:p>
        </p:txBody>
      </p:sp>
      <p:sp>
        <p:nvSpPr>
          <p:cNvPr id="5" name="Tekstfelt 4">
            <a:extLst>
              <a:ext uri="{FF2B5EF4-FFF2-40B4-BE49-F238E27FC236}">
                <a16:creationId xmlns:a16="http://schemas.microsoft.com/office/drawing/2014/main" id="{8C4F2F2B-C0FE-59F4-6E6C-49E63650BBD3}"/>
              </a:ext>
            </a:extLst>
          </p:cNvPr>
          <p:cNvSpPr txBox="1"/>
          <p:nvPr/>
        </p:nvSpPr>
        <p:spPr>
          <a:xfrm>
            <a:off x="4604031" y="2983751"/>
            <a:ext cx="6096302" cy="646331"/>
          </a:xfrm>
          <a:prstGeom prst="rect">
            <a:avLst/>
          </a:prstGeom>
          <a:noFill/>
        </p:spPr>
        <p:txBody>
          <a:bodyPr wrap="square" rtlCol="0">
            <a:spAutoFit/>
          </a:bodyPr>
          <a:lstStyle/>
          <a:p>
            <a:r>
              <a:rPr lang="da-DK" sz="3600" i="1" dirty="0"/>
              <a:t>OG DANSK OPRIGTIGHED</a:t>
            </a:r>
            <a:endParaRPr lang="da-DK" sz="3600" dirty="0"/>
          </a:p>
        </p:txBody>
      </p:sp>
      <p:sp>
        <p:nvSpPr>
          <p:cNvPr id="7" name="Tekstfelt 6">
            <a:extLst>
              <a:ext uri="{FF2B5EF4-FFF2-40B4-BE49-F238E27FC236}">
                <a16:creationId xmlns:a16="http://schemas.microsoft.com/office/drawing/2014/main" id="{73B75824-A7BA-B989-CC4B-15ECF7226EBD}"/>
              </a:ext>
            </a:extLst>
          </p:cNvPr>
          <p:cNvSpPr txBox="1"/>
          <p:nvPr/>
        </p:nvSpPr>
        <p:spPr>
          <a:xfrm>
            <a:off x="4679753" y="3915096"/>
            <a:ext cx="2911466" cy="646331"/>
          </a:xfrm>
          <a:prstGeom prst="rect">
            <a:avLst/>
          </a:prstGeom>
          <a:noFill/>
        </p:spPr>
        <p:txBody>
          <a:bodyPr wrap="square" rtlCol="0">
            <a:spAutoFit/>
          </a:bodyPr>
          <a:lstStyle/>
          <a:p>
            <a:r>
              <a:rPr lang="da-DK" sz="3600" i="1" dirty="0"/>
              <a:t>AF JA OG NEY</a:t>
            </a:r>
          </a:p>
        </p:txBody>
      </p:sp>
      <p:sp>
        <p:nvSpPr>
          <p:cNvPr id="9" name="Tekstfelt 8">
            <a:extLst>
              <a:ext uri="{FF2B5EF4-FFF2-40B4-BE49-F238E27FC236}">
                <a16:creationId xmlns:a16="http://schemas.microsoft.com/office/drawing/2014/main" id="{20C10F48-4494-107F-BA74-1D1610458CD6}"/>
              </a:ext>
            </a:extLst>
          </p:cNvPr>
          <p:cNvSpPr txBox="1"/>
          <p:nvPr/>
        </p:nvSpPr>
        <p:spPr>
          <a:xfrm>
            <a:off x="4604031" y="4743838"/>
            <a:ext cx="5088608" cy="1200329"/>
          </a:xfrm>
          <a:prstGeom prst="rect">
            <a:avLst/>
          </a:prstGeom>
          <a:noFill/>
        </p:spPr>
        <p:txBody>
          <a:bodyPr wrap="square" rtlCol="0">
            <a:spAutoFit/>
          </a:bodyPr>
          <a:lstStyle/>
          <a:p>
            <a:r>
              <a:rPr lang="da-DK" sz="3600" i="1" dirty="0"/>
              <a:t>OG HVAD MAN GOT OG </a:t>
            </a:r>
          </a:p>
          <a:p>
            <a:r>
              <a:rPr lang="da-DK" sz="3600" i="1" dirty="0"/>
              <a:t>ÆRLIGT VEED</a:t>
            </a:r>
          </a:p>
        </p:txBody>
      </p:sp>
      <p:pic>
        <p:nvPicPr>
          <p:cNvPr id="6" name="Billede 5">
            <a:extLst>
              <a:ext uri="{FF2B5EF4-FFF2-40B4-BE49-F238E27FC236}">
                <a16:creationId xmlns:a16="http://schemas.microsoft.com/office/drawing/2014/main" id="{4694BC9F-0E1E-8D2B-4032-5A48C821725B}"/>
              </a:ext>
            </a:extLst>
          </p:cNvPr>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717917" y="1797629"/>
            <a:ext cx="2535274" cy="2484142"/>
          </a:xfrm>
          <a:prstGeom prst="rect">
            <a:avLst/>
          </a:prstGeom>
        </p:spPr>
      </p:pic>
      <p:pic>
        <p:nvPicPr>
          <p:cNvPr id="10" name="Billede 9">
            <a:extLst>
              <a:ext uri="{FF2B5EF4-FFF2-40B4-BE49-F238E27FC236}">
                <a16:creationId xmlns:a16="http://schemas.microsoft.com/office/drawing/2014/main" id="{A533AF5E-E5A9-B7D8-12C4-98EDD5DCBC0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6923" y="4561427"/>
            <a:ext cx="2251633" cy="1882513"/>
          </a:xfrm>
          <a:prstGeom prst="rect">
            <a:avLst/>
          </a:prstGeom>
          <a:ln w="19050">
            <a:solidFill>
              <a:schemeClr val="accent1"/>
            </a:solidFill>
          </a:ln>
        </p:spPr>
      </p:pic>
    </p:spTree>
    <p:extLst>
      <p:ext uri="{BB962C8B-B14F-4D97-AF65-F5344CB8AC3E}">
        <p14:creationId xmlns:p14="http://schemas.microsoft.com/office/powerpoint/2010/main" val="39819988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500"/>
                                        <p:tgtEl>
                                          <p:spTgt spid="3"/>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500"/>
                                        <p:tgtEl>
                                          <p:spTgt spid="5"/>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500"/>
                                        <p:tgtEl>
                                          <p:spTgt spid="7"/>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fade">
                                      <p:cBhvr>
                                        <p:cTn id="3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7" grpId="0"/>
      <p:bldP spid="9" grpId="0"/>
    </p:bld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a:extLst>
            <a:ext uri="{FF2B5EF4-FFF2-40B4-BE49-F238E27FC236}">
              <a16:creationId xmlns:a16="http://schemas.microsoft.com/office/drawing/2014/main" id="{BAF63FBA-182E-6D3C-E644-BE92F4E3D524}"/>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F7168820-1EB2-2285-7C8C-EC5BABEB7FB3}"/>
              </a:ext>
            </a:extLst>
          </p:cNvPr>
          <p:cNvSpPr>
            <a:spLocks noGrp="1"/>
          </p:cNvSpPr>
          <p:nvPr>
            <p:ph type="ctrTitle"/>
          </p:nvPr>
        </p:nvSpPr>
        <p:spPr>
          <a:xfrm>
            <a:off x="1524000" y="519248"/>
            <a:ext cx="9144000" cy="1244917"/>
          </a:xfrm>
        </p:spPr>
        <p:txBody>
          <a:bodyPr>
            <a:noAutofit/>
          </a:bodyPr>
          <a:lstStyle/>
          <a:p>
            <a:r>
              <a:rPr lang="da-DK" sz="5400" dirty="0"/>
              <a:t>Otto Andrup</a:t>
            </a:r>
            <a:br>
              <a:rPr lang="da-DK" sz="5400" dirty="0"/>
            </a:br>
            <a:r>
              <a:rPr lang="da-DK" sz="5400" dirty="0"/>
              <a:t>1883 - 1953</a:t>
            </a:r>
          </a:p>
        </p:txBody>
      </p:sp>
      <p:pic>
        <p:nvPicPr>
          <p:cNvPr id="4" name="Billede 3">
            <a:extLst>
              <a:ext uri="{FF2B5EF4-FFF2-40B4-BE49-F238E27FC236}">
                <a16:creationId xmlns:a16="http://schemas.microsoft.com/office/drawing/2014/main" id="{72FDA43A-C1C9-3ACE-CE13-00E0396B8D4C}"/>
              </a:ext>
            </a:extLst>
          </p:cNvPr>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327355" y="1450498"/>
            <a:ext cx="9944449" cy="5040000"/>
          </a:xfrm>
          <a:prstGeom prst="rect">
            <a:avLst/>
          </a:prstGeom>
        </p:spPr>
      </p:pic>
    </p:spTree>
    <p:extLst>
      <p:ext uri="{BB962C8B-B14F-4D97-AF65-F5344CB8AC3E}">
        <p14:creationId xmlns:p14="http://schemas.microsoft.com/office/powerpoint/2010/main" val="299749098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a:extLst>
            <a:ext uri="{FF2B5EF4-FFF2-40B4-BE49-F238E27FC236}">
              <a16:creationId xmlns:a16="http://schemas.microsoft.com/office/drawing/2014/main" id="{97F21B8F-E20B-7C95-68CF-7C64BBB63DE1}"/>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5AD6BDE6-733F-1CF6-6527-E30946BD8166}"/>
              </a:ext>
            </a:extLst>
          </p:cNvPr>
          <p:cNvSpPr>
            <a:spLocks noGrp="1"/>
          </p:cNvSpPr>
          <p:nvPr>
            <p:ph type="ctrTitle"/>
          </p:nvPr>
        </p:nvSpPr>
        <p:spPr>
          <a:xfrm>
            <a:off x="1416996" y="130141"/>
            <a:ext cx="9144000" cy="1244917"/>
          </a:xfrm>
        </p:spPr>
        <p:txBody>
          <a:bodyPr>
            <a:normAutofit/>
          </a:bodyPr>
          <a:lstStyle/>
          <a:p>
            <a:r>
              <a:rPr lang="da-DK" dirty="0"/>
              <a:t>Otto Andrup</a:t>
            </a:r>
          </a:p>
        </p:txBody>
      </p:sp>
      <p:pic>
        <p:nvPicPr>
          <p:cNvPr id="5" name="Billede 4">
            <a:extLst>
              <a:ext uri="{FF2B5EF4-FFF2-40B4-BE49-F238E27FC236}">
                <a16:creationId xmlns:a16="http://schemas.microsoft.com/office/drawing/2014/main" id="{C7759221-4E47-21A6-129B-D209157004F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0634" y="2029296"/>
            <a:ext cx="3869099" cy="4500000"/>
          </a:xfrm>
          <a:prstGeom prst="rect">
            <a:avLst/>
          </a:prstGeom>
        </p:spPr>
      </p:pic>
      <p:sp>
        <p:nvSpPr>
          <p:cNvPr id="3" name="Tekstfelt 2">
            <a:extLst>
              <a:ext uri="{FF2B5EF4-FFF2-40B4-BE49-F238E27FC236}">
                <a16:creationId xmlns:a16="http://schemas.microsoft.com/office/drawing/2014/main" id="{8A367DCA-A6FC-9594-8112-A74952B92A53}"/>
              </a:ext>
            </a:extLst>
          </p:cNvPr>
          <p:cNvSpPr txBox="1"/>
          <p:nvPr/>
        </p:nvSpPr>
        <p:spPr>
          <a:xfrm>
            <a:off x="5153549" y="1832617"/>
            <a:ext cx="6347806" cy="2585323"/>
          </a:xfrm>
          <a:prstGeom prst="rect">
            <a:avLst/>
          </a:prstGeom>
          <a:noFill/>
        </p:spPr>
        <p:txBody>
          <a:bodyPr wrap="square" rtlCol="0">
            <a:spAutoFit/>
          </a:bodyPr>
          <a:lstStyle/>
          <a:p>
            <a:pPr marL="285750" indent="-285750">
              <a:buFont typeface="Arial" panose="020B0604020202020204" pitchFamily="34" charset="0"/>
              <a:buChar char="•"/>
            </a:pPr>
            <a:r>
              <a:rPr lang="da-DK" dirty="0"/>
              <a:t>1902 student fra Randers</a:t>
            </a:r>
          </a:p>
          <a:p>
            <a:pPr marL="285750" indent="-285750">
              <a:buFont typeface="Arial" panose="020B0604020202020204" pitchFamily="34" charset="0"/>
              <a:buChar char="•"/>
            </a:pPr>
            <a:r>
              <a:rPr lang="da-DK" dirty="0"/>
              <a:t>1909 magistergraden i almindelig og sammenlignende litteraturhistorie</a:t>
            </a:r>
          </a:p>
          <a:p>
            <a:pPr marL="285750" indent="-285750">
              <a:buFont typeface="Arial" panose="020B0604020202020204" pitchFamily="34" charset="0"/>
              <a:buChar char="•"/>
            </a:pPr>
            <a:r>
              <a:rPr lang="da-DK" dirty="0"/>
              <a:t>1910 knyttedes til Frederiksborgmuseet.</a:t>
            </a:r>
          </a:p>
          <a:p>
            <a:pPr marL="285750" indent="-285750">
              <a:buFont typeface="Arial" panose="020B0604020202020204" pitchFamily="34" charset="0"/>
              <a:buChar char="•"/>
            </a:pPr>
            <a:r>
              <a:rPr lang="da-DK" dirty="0"/>
              <a:t>1913 fast ansat som "bestyrelsens medhjælper"</a:t>
            </a:r>
          </a:p>
          <a:p>
            <a:pPr marL="285750" indent="-285750">
              <a:buFont typeface="Arial" panose="020B0604020202020204" pitchFamily="34" charset="0"/>
              <a:buChar char="•"/>
            </a:pPr>
            <a:r>
              <a:rPr lang="da-DK" dirty="0"/>
              <a:t>1916 museumsinspektør</a:t>
            </a:r>
          </a:p>
          <a:p>
            <a:pPr marL="285750" indent="-285750">
              <a:buFont typeface="Arial" panose="020B0604020202020204" pitchFamily="34" charset="0"/>
              <a:buChar char="•"/>
            </a:pPr>
            <a:r>
              <a:rPr lang="da-DK" dirty="0"/>
              <a:t>1927 1. museumsinspektør (museets egentlige leder)</a:t>
            </a:r>
          </a:p>
          <a:p>
            <a:pPr marL="285750" indent="-285750">
              <a:buFont typeface="Arial" panose="020B0604020202020204" pitchFamily="34" charset="0"/>
              <a:buChar char="•"/>
            </a:pPr>
            <a:r>
              <a:rPr lang="da-DK" dirty="0"/>
              <a:t>1929 tillige kommitteret ved Rosenborgsamlingen</a:t>
            </a:r>
          </a:p>
          <a:p>
            <a:pPr marL="285750" indent="-285750">
              <a:buFont typeface="Arial" panose="020B0604020202020204" pitchFamily="34" charset="0"/>
              <a:buChar char="•"/>
            </a:pPr>
            <a:r>
              <a:rPr lang="da-DK" dirty="0"/>
              <a:t>1933 titel af museumsdirektør.</a:t>
            </a:r>
          </a:p>
        </p:txBody>
      </p:sp>
      <p:sp>
        <p:nvSpPr>
          <p:cNvPr id="4" name="Tekstfelt 3">
            <a:extLst>
              <a:ext uri="{FF2B5EF4-FFF2-40B4-BE49-F238E27FC236}">
                <a16:creationId xmlns:a16="http://schemas.microsoft.com/office/drawing/2014/main" id="{C2FFBDC4-A88F-105E-B51B-ADBD94A99DCA}"/>
              </a:ext>
            </a:extLst>
          </p:cNvPr>
          <p:cNvSpPr txBox="1"/>
          <p:nvPr/>
        </p:nvSpPr>
        <p:spPr>
          <a:xfrm>
            <a:off x="5153549" y="4543391"/>
            <a:ext cx="6347806" cy="1754326"/>
          </a:xfrm>
          <a:prstGeom prst="rect">
            <a:avLst/>
          </a:prstGeom>
          <a:noFill/>
        </p:spPr>
        <p:txBody>
          <a:bodyPr wrap="square" rtlCol="0">
            <a:spAutoFit/>
          </a:bodyPr>
          <a:lstStyle/>
          <a:p>
            <a:r>
              <a:rPr lang="da-DK" dirty="0"/>
              <a:t>Mest bemærkelsesværdige indsats for Frederiksborgmuseet blev nyerhvervelserne.</a:t>
            </a:r>
          </a:p>
          <a:p>
            <a:r>
              <a:rPr lang="da-DK" dirty="0"/>
              <a:t>Et af målene var at erhverve danske portrætter og andet, der gennem familieforbindelser i fortiden var gået til udlandet, for dermed at erstatte en del af hvad der var gået til grunde ved danske slotsbrande. </a:t>
            </a:r>
          </a:p>
        </p:txBody>
      </p:sp>
    </p:spTree>
    <p:extLst>
      <p:ext uri="{BB962C8B-B14F-4D97-AF65-F5344CB8AC3E}">
        <p14:creationId xmlns:p14="http://schemas.microsoft.com/office/powerpoint/2010/main" val="17084287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a:extLst>
            <a:ext uri="{FF2B5EF4-FFF2-40B4-BE49-F238E27FC236}">
              <a16:creationId xmlns:a16="http://schemas.microsoft.com/office/drawing/2014/main" id="{879C5292-D855-987D-BFEF-6DE51AF76AF0}"/>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61167EA3-AFF3-3D16-E384-C736CAB0E746}"/>
              </a:ext>
            </a:extLst>
          </p:cNvPr>
          <p:cNvSpPr>
            <a:spLocks noGrp="1"/>
          </p:cNvSpPr>
          <p:nvPr>
            <p:ph type="ctrTitle"/>
          </p:nvPr>
        </p:nvSpPr>
        <p:spPr>
          <a:xfrm>
            <a:off x="1416996" y="130141"/>
            <a:ext cx="9144000" cy="1244917"/>
          </a:xfrm>
        </p:spPr>
        <p:txBody>
          <a:bodyPr>
            <a:normAutofit/>
          </a:bodyPr>
          <a:lstStyle/>
          <a:p>
            <a:r>
              <a:rPr lang="da-DK" dirty="0"/>
              <a:t>Otto Andrup</a:t>
            </a:r>
          </a:p>
        </p:txBody>
      </p:sp>
      <p:pic>
        <p:nvPicPr>
          <p:cNvPr id="5" name="Billede 4">
            <a:extLst>
              <a:ext uri="{FF2B5EF4-FFF2-40B4-BE49-F238E27FC236}">
                <a16:creationId xmlns:a16="http://schemas.microsoft.com/office/drawing/2014/main" id="{64551DBF-0596-CE15-7D17-255DB3505A1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0634" y="2029296"/>
            <a:ext cx="3869099" cy="4500000"/>
          </a:xfrm>
          <a:prstGeom prst="rect">
            <a:avLst/>
          </a:prstGeom>
        </p:spPr>
      </p:pic>
      <p:sp>
        <p:nvSpPr>
          <p:cNvPr id="3" name="Tekstfelt 2">
            <a:extLst>
              <a:ext uri="{FF2B5EF4-FFF2-40B4-BE49-F238E27FC236}">
                <a16:creationId xmlns:a16="http://schemas.microsoft.com/office/drawing/2014/main" id="{07CC1198-5A99-DB04-F616-B4B04557BB02}"/>
              </a:ext>
            </a:extLst>
          </p:cNvPr>
          <p:cNvSpPr txBox="1"/>
          <p:nvPr/>
        </p:nvSpPr>
        <p:spPr>
          <a:xfrm>
            <a:off x="5027089" y="3500831"/>
            <a:ext cx="6347806" cy="1200329"/>
          </a:xfrm>
          <a:prstGeom prst="rect">
            <a:avLst/>
          </a:prstGeom>
          <a:noFill/>
        </p:spPr>
        <p:txBody>
          <a:bodyPr wrap="square" rtlCol="0">
            <a:spAutoFit/>
          </a:bodyPr>
          <a:lstStyle/>
          <a:p>
            <a:pPr marL="285750" indent="-285750">
              <a:buFont typeface="Arial" panose="020B0604020202020204" pitchFamily="34" charset="0"/>
              <a:buChar char="•"/>
            </a:pPr>
            <a:r>
              <a:rPr lang="da-DK" dirty="0"/>
              <a:t>1920 originalmanuskriptet til Leonora Christines Jammersminde.</a:t>
            </a:r>
          </a:p>
          <a:p>
            <a:pPr marL="285750" indent="-285750">
              <a:buFont typeface="Arial" panose="020B0604020202020204" pitchFamily="34" charset="0"/>
              <a:buChar char="•"/>
            </a:pPr>
            <a:r>
              <a:rPr lang="da-DK" dirty="0"/>
              <a:t>1931 den augustenborgske hertugfamilies samlede efterladenskaber.</a:t>
            </a:r>
          </a:p>
        </p:txBody>
      </p:sp>
      <p:sp>
        <p:nvSpPr>
          <p:cNvPr id="4" name="Tekstfelt 3">
            <a:extLst>
              <a:ext uri="{FF2B5EF4-FFF2-40B4-BE49-F238E27FC236}">
                <a16:creationId xmlns:a16="http://schemas.microsoft.com/office/drawing/2014/main" id="{4B9C2C6D-CB70-E7E4-7C83-7F68404E41C1}"/>
              </a:ext>
            </a:extLst>
          </p:cNvPr>
          <p:cNvSpPr txBox="1"/>
          <p:nvPr/>
        </p:nvSpPr>
        <p:spPr>
          <a:xfrm>
            <a:off x="5036820" y="1980656"/>
            <a:ext cx="6347806" cy="1477328"/>
          </a:xfrm>
          <a:prstGeom prst="rect">
            <a:avLst/>
          </a:prstGeom>
          <a:noFill/>
        </p:spPr>
        <p:txBody>
          <a:bodyPr wrap="square" rtlCol="0">
            <a:spAutoFit/>
          </a:bodyPr>
          <a:lstStyle/>
          <a:p>
            <a:r>
              <a:rPr lang="da-DK" dirty="0"/>
              <a:t>Han fortsatte her linjen som museet tidligere havde været inde på ved bytte med fremmede museer. Især forstod han ved 1. verdenskrigs slutning med dristighed at udnytte de ved Tyskland-Østrigs sammenbrud skabte konjunkturer til at erhverve stykker fra fyrstelige og private samlinger.</a:t>
            </a:r>
          </a:p>
        </p:txBody>
      </p:sp>
      <p:sp>
        <p:nvSpPr>
          <p:cNvPr id="6" name="Tekstfelt 5">
            <a:extLst>
              <a:ext uri="{FF2B5EF4-FFF2-40B4-BE49-F238E27FC236}">
                <a16:creationId xmlns:a16="http://schemas.microsoft.com/office/drawing/2014/main" id="{D90C90B7-34C6-B13F-51C6-ED5297F4E69F}"/>
              </a:ext>
            </a:extLst>
          </p:cNvPr>
          <p:cNvSpPr txBox="1"/>
          <p:nvPr/>
        </p:nvSpPr>
        <p:spPr>
          <a:xfrm>
            <a:off x="5036820" y="4845093"/>
            <a:ext cx="6347806" cy="1200329"/>
          </a:xfrm>
          <a:prstGeom prst="rect">
            <a:avLst/>
          </a:prstGeom>
          <a:noFill/>
        </p:spPr>
        <p:txBody>
          <a:bodyPr wrap="square" rtlCol="0">
            <a:spAutoFit/>
          </a:bodyPr>
          <a:lstStyle/>
          <a:p>
            <a:r>
              <a:rPr lang="da-DK" dirty="0"/>
              <a:t>De mange erhvervelser muliggjorde at Frederiksborg Museet kunne at udskyde tidligere anskaffede kopier og andre mindreværdige sager, hvorved museet vandt i kunstnerisk kvalitet og historisk autenticitet.</a:t>
            </a:r>
          </a:p>
        </p:txBody>
      </p:sp>
    </p:spTree>
    <p:extLst>
      <p:ext uri="{BB962C8B-B14F-4D97-AF65-F5344CB8AC3E}">
        <p14:creationId xmlns:p14="http://schemas.microsoft.com/office/powerpoint/2010/main" val="39626706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p:bldLst>
  </p:timing>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2383</TotalTime>
  <Words>1391</Words>
  <Application>Microsoft Office PowerPoint</Application>
  <PresentationFormat>Widescreen</PresentationFormat>
  <Paragraphs>143</Paragraphs>
  <Slides>26</Slides>
  <Notes>2</Notes>
  <HiddenSlides>0</HiddenSlides>
  <MMClips>0</MMClips>
  <ScaleCrop>false</ScaleCrop>
  <HeadingPairs>
    <vt:vector size="6" baseType="variant">
      <vt:variant>
        <vt:lpstr>Benyttede skrifttyper</vt:lpstr>
      </vt:variant>
      <vt:variant>
        <vt:i4>3</vt:i4>
      </vt:variant>
      <vt:variant>
        <vt:lpstr>Tema</vt:lpstr>
      </vt:variant>
      <vt:variant>
        <vt:i4>1</vt:i4>
      </vt:variant>
      <vt:variant>
        <vt:lpstr>Slidetitler</vt:lpstr>
      </vt:variant>
      <vt:variant>
        <vt:i4>26</vt:i4>
      </vt:variant>
    </vt:vector>
  </HeadingPairs>
  <TitlesOfParts>
    <vt:vector size="30" baseType="lpstr">
      <vt:lpstr>Aptos</vt:lpstr>
      <vt:lpstr>Aptos Display</vt:lpstr>
      <vt:lpstr>Arial</vt:lpstr>
      <vt:lpstr>Office-tema</vt:lpstr>
      <vt:lpstr>Einar Utzon-Frank</vt:lpstr>
      <vt:lpstr>Einar Utzon-Frank</vt:lpstr>
      <vt:lpstr>Einar Utzon-Frank</vt:lpstr>
      <vt:lpstr>Einar Utzon-Frank</vt:lpstr>
      <vt:lpstr>Røde Kors</vt:lpstr>
      <vt:lpstr>C.M.C. Mackeprang</vt:lpstr>
      <vt:lpstr>C.M.C. Mackeprang 1869-1959</vt:lpstr>
      <vt:lpstr>Eiler Nystrøm</vt:lpstr>
      <vt:lpstr>Eiler Nystrøm 1874–1948</vt:lpstr>
      <vt:lpstr>Genforeningen 1920</vt:lpstr>
      <vt:lpstr>Genforeningen 1920</vt:lpstr>
      <vt:lpstr>Genforeningen 1920</vt:lpstr>
      <vt:lpstr>Genforeningen 1920</vt:lpstr>
      <vt:lpstr>Emil Hannover</vt:lpstr>
      <vt:lpstr>Emil Hannover 1864- 1923</vt:lpstr>
      <vt:lpstr>Fredericia Købestævne</vt:lpstr>
      <vt:lpstr>Fredericia Købestævne</vt:lpstr>
      <vt:lpstr>Fredericia Købestævne</vt:lpstr>
      <vt:lpstr>Fredericia Købestævne</vt:lpstr>
      <vt:lpstr>Frands Brockenhus-Schack 1863-1948</vt:lpstr>
      <vt:lpstr>Frands Brockenhus-Schack</vt:lpstr>
      <vt:lpstr>Frands Brockenhus-Schack</vt:lpstr>
      <vt:lpstr>Frands Brockenhus-Schack</vt:lpstr>
      <vt:lpstr>Otto Andrup 1883 - 1953</vt:lpstr>
      <vt:lpstr>Otto Andrup</vt:lpstr>
      <vt:lpstr>Otto Andrup</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Preben Nielsen</dc:creator>
  <cp:lastModifiedBy>Preben Nielsen</cp:lastModifiedBy>
  <cp:revision>49</cp:revision>
  <dcterms:created xsi:type="dcterms:W3CDTF">2026-04-09T11:32:03Z</dcterms:created>
  <dcterms:modified xsi:type="dcterms:W3CDTF">2026-10-12T16:04:06Z</dcterms:modified>
</cp:coreProperties>
</file>